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24"/>
  </p:notesMasterIdLst>
  <p:handoutMasterIdLst>
    <p:handoutMasterId r:id="rId25"/>
  </p:handoutMasterIdLst>
  <p:sldIdLst>
    <p:sldId id="297" r:id="rId2"/>
    <p:sldId id="257" r:id="rId3"/>
    <p:sldId id="270" r:id="rId4"/>
    <p:sldId id="261" r:id="rId5"/>
    <p:sldId id="271" r:id="rId6"/>
    <p:sldId id="300" r:id="rId7"/>
    <p:sldId id="272" r:id="rId8"/>
    <p:sldId id="288" r:id="rId9"/>
    <p:sldId id="289" r:id="rId10"/>
    <p:sldId id="301" r:id="rId11"/>
    <p:sldId id="291" r:id="rId12"/>
    <p:sldId id="292" r:id="rId13"/>
    <p:sldId id="299" r:id="rId14"/>
    <p:sldId id="293" r:id="rId15"/>
    <p:sldId id="294" r:id="rId16"/>
    <p:sldId id="298" r:id="rId17"/>
    <p:sldId id="274" r:id="rId18"/>
    <p:sldId id="275" r:id="rId19"/>
    <p:sldId id="276" r:id="rId20"/>
    <p:sldId id="296" r:id="rId21"/>
    <p:sldId id="295" r:id="rId22"/>
    <p:sldId id="278"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oloina Andriambolason" initials="KA" lastIdx="1" clrIdx="0">
    <p:extLst>
      <p:ext uri="{19B8F6BF-5375-455C-9EA6-DF929625EA0E}">
        <p15:presenceInfo xmlns:p15="http://schemas.microsoft.com/office/powerpoint/2012/main" userId="8b5ed6e41cc52265" providerId="Windows Live"/>
      </p:ext>
    </p:extLst>
  </p:cmAuthor>
  <p:cmAuthor id="2" name="Microsoft account" initials="Ma" lastIdx="1" clrIdx="1">
    <p:extLst>
      <p:ext uri="{19B8F6BF-5375-455C-9EA6-DF929625EA0E}">
        <p15:presenceInfo xmlns:p15="http://schemas.microsoft.com/office/powerpoint/2012/main" userId="91a71dd2aa9365a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CF1AB2-1976-4502-BF36-3FF5EA218861}">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706" autoAdjust="0"/>
  </p:normalViewPr>
  <p:slideViewPr>
    <p:cSldViewPr snapToGrid="0">
      <p:cViewPr varScale="1">
        <p:scale>
          <a:sx n="63" d="100"/>
          <a:sy n="63" d="100"/>
        </p:scale>
        <p:origin x="924" y="60"/>
      </p:cViewPr>
      <p:guideLst>
        <p:guide pos="3840"/>
        <p:guide orient="horz" pos="2160"/>
      </p:guideLst>
    </p:cSldViewPr>
  </p:slideViewPr>
  <p:notesTextViewPr>
    <p:cViewPr>
      <p:scale>
        <a:sx n="1" d="1"/>
        <a:sy n="1" d="1"/>
      </p:scale>
      <p:origin x="0" y="0"/>
    </p:cViewPr>
  </p:notesTextViewPr>
  <p:notesViewPr>
    <p:cSldViewPr snapToGrid="0" showGuides="1">
      <p:cViewPr varScale="1">
        <p:scale>
          <a:sx n="87" d="100"/>
          <a:sy n="87" d="100"/>
        </p:scale>
        <p:origin x="3090"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commentAuthors" Target="commentAuthors.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handoutMaster" Target="handoutMasters/handoutMaster1.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theme" Target="theme/them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notesMaster" Target="notesMasters/notesMaster1.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viewProps" Target="viewProps.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presProps" Target="presProps.xml" /><Relationship Id="rId30" Type="http://schemas.openxmlformats.org/officeDocument/2006/relationships/tableStyles" Target="tableStyles.xml" /></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A9BCE0C-CD74-4A59-802C-6D2F8C15331A}" type="datetimeFigureOut">
              <a:rPr lang="en-US" smtClean="0"/>
              <a:t>2/22/2022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798501B-77B5-4365-9881-C6E19A3C1E42}" type="slidenum">
              <a:rPr lang="en-US" smtClean="0"/>
              <a:t>‹#›</a:t>
            </a:fld>
            <a:endParaRPr lang="en-US"/>
          </a:p>
        </p:txBody>
      </p:sp>
    </p:spTree>
    <p:extLst>
      <p:ext uri="{BB962C8B-B14F-4D97-AF65-F5344CB8AC3E}">
        <p14:creationId xmlns:p14="http://schemas.microsoft.com/office/powerpoint/2010/main" val="28514561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4FDEA8-CBB8-46CC-9562-028963DBC55A}" type="datetimeFigureOut">
              <a:rPr lang="en-US" smtClean="0"/>
              <a:t>2/22/2022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8BD8E7-1312-41F3-99C4-6DA5AF891969}" type="slidenum">
              <a:rPr lang="en-US" smtClean="0"/>
              <a:t>‹#›</a:t>
            </a:fld>
            <a:endParaRPr lang="en-US"/>
          </a:p>
        </p:txBody>
      </p:sp>
    </p:spTree>
    <p:extLst>
      <p:ext uri="{BB962C8B-B14F-4D97-AF65-F5344CB8AC3E}">
        <p14:creationId xmlns:p14="http://schemas.microsoft.com/office/powerpoint/2010/main" val="28920842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p:cNvSpPr>
            <a:spLocks noGrp="1"/>
          </p:cNvSpPr>
          <p:nvPr>
            <p:ph type="dt" sz="half" idx="10"/>
          </p:nvPr>
        </p:nvSpPr>
        <p:spPr/>
        <p:txBody>
          <a:bodyPr/>
          <a:lstStyle/>
          <a:p>
            <a:fld id="{7C26BCE5-6B4D-4D51-A842-C0AE0036C69E}" type="datetimeFigureOut">
              <a:rPr lang="fr-FR" smtClean="0"/>
              <a:t>22/02/2022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9E2A708-B6BA-45F1-8E92-9DEF1E29D241}" type="slidenum">
              <a:rPr lang="fr-FR" smtClean="0"/>
              <a:t>‹#›</a:t>
            </a:fld>
            <a:endParaRPr lang="fr-FR"/>
          </a:p>
        </p:txBody>
      </p:sp>
      <p:sp>
        <p:nvSpPr>
          <p:cNvPr id="7" name="Rectangle 6"/>
          <p:cNvSpPr/>
          <p:nvPr userDrawn="1"/>
        </p:nvSpPr>
        <p:spPr>
          <a:xfrm>
            <a:off x="304800" y="304800"/>
            <a:ext cx="11582400" cy="6248400"/>
          </a:xfrm>
          <a:prstGeom prst="rect">
            <a:avLst/>
          </a:prstGeom>
          <a:noFill/>
          <a:ln w="5080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3958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p:cNvSpPr>
            <a:spLocks noGrp="1"/>
          </p:cNvSpPr>
          <p:nvPr>
            <p:ph type="dt" sz="half" idx="10"/>
          </p:nvPr>
        </p:nvSpPr>
        <p:spPr/>
        <p:txBody>
          <a:bodyPr/>
          <a:lstStyle/>
          <a:p>
            <a:fld id="{37CC0096-1860-4642-9CD2-0079EA5E7CD1}" type="datetimeFigureOut">
              <a:rPr lang="en-US" smtClean="0"/>
              <a:t>2/22/2022</a:t>
            </a:fld>
            <a:endParaRPr lang="en-US"/>
          </a:p>
        </p:txBody>
      </p:sp>
      <p:sp>
        <p:nvSpPr>
          <p:cNvPr id="5" name="Footer Placeholder 4"/>
          <p:cNvSpPr>
            <a:spLocks noGrp="1"/>
          </p:cNvSpPr>
          <p:nvPr>
            <p:ph type="ftr" sz="quarter" idx="11"/>
          </p:nvPr>
        </p:nvSpPr>
        <p:spPr/>
        <p:txBody>
          <a:bodyPr/>
          <a:lstStyle/>
          <a:p>
            <a:r>
              <a:rPr lang="en-US"/>
              <a:t>Add a footer</a:t>
            </a:r>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2627832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p:cNvSpPr>
            <a:spLocks noGrp="1"/>
          </p:cNvSpPr>
          <p:nvPr>
            <p:ph type="dt" sz="half" idx="10"/>
          </p:nvPr>
        </p:nvSpPr>
        <p:spPr/>
        <p:txBody>
          <a:bodyPr/>
          <a:lstStyle/>
          <a:p>
            <a:fld id="{37CC0096-1860-4642-9CD2-0079EA5E7CD1}" type="datetimeFigureOut">
              <a:rPr lang="en-US" smtClean="0"/>
              <a:t>2/22/2022</a:t>
            </a:fld>
            <a:endParaRPr lang="en-US"/>
          </a:p>
        </p:txBody>
      </p:sp>
      <p:sp>
        <p:nvSpPr>
          <p:cNvPr id="5" name="Footer Placeholder 4"/>
          <p:cNvSpPr>
            <a:spLocks noGrp="1"/>
          </p:cNvSpPr>
          <p:nvPr>
            <p:ph type="ftr" sz="quarter" idx="11"/>
          </p:nvPr>
        </p:nvSpPr>
        <p:spPr/>
        <p:txBody>
          <a:bodyPr/>
          <a:lstStyle/>
          <a:p>
            <a:r>
              <a:rPr lang="en-US"/>
              <a:t>Add a footer</a:t>
            </a:r>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2876870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le Slide with Pictures">
    <p:bg>
      <p:bgRef idx="1001">
        <a:schemeClr val="bg1"/>
      </p:bgRef>
    </p:bg>
    <p:spTree>
      <p:nvGrpSpPr>
        <p:cNvPr id="1" name=""/>
        <p:cNvGrpSpPr/>
        <p:nvPr/>
      </p:nvGrpSpPr>
      <p:grpSpPr>
        <a:xfrm>
          <a:off x="0" y="0"/>
          <a:ext cx="0" cy="0"/>
          <a:chOff x="0" y="0"/>
          <a:chExt cx="0" cy="0"/>
        </a:xfrm>
      </p:grpSpPr>
      <p:sp>
        <p:nvSpPr>
          <p:cNvPr id="8" name="Rectangle 7"/>
          <p:cNvSpPr/>
          <p:nvPr userDrawn="1"/>
        </p:nvSpPr>
        <p:spPr>
          <a:xfrm>
            <a:off x="0" y="4800600"/>
            <a:ext cx="12192000" cy="2057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533400" y="5084483"/>
            <a:ext cx="11125200" cy="914400"/>
          </a:xfrm>
        </p:spPr>
        <p:txBody>
          <a:bodyPr anchor="b">
            <a:normAutofit/>
          </a:bodyPr>
          <a:lstStyle>
            <a:lvl1pPr algn="ctr">
              <a:defRPr sz="4400" spc="-50" baseline="0">
                <a:solidFill>
                  <a:schemeClr val="bg1"/>
                </a:solidFill>
              </a:defRPr>
            </a:lvl1pPr>
          </a:lstStyle>
          <a:p>
            <a:r>
              <a:rPr lang="en-US"/>
              <a:t>Click to edit Master title style</a:t>
            </a:r>
            <a:endParaRPr lang="en-US" dirty="0"/>
          </a:p>
        </p:txBody>
      </p:sp>
      <p:sp>
        <p:nvSpPr>
          <p:cNvPr id="9" name="Picture Placeholder 2" descr="An empty placeholder to add an image. Click on the placeholder and select the image that you wish to add"/>
          <p:cNvSpPr>
            <a:spLocks noGrp="1"/>
          </p:cNvSpPr>
          <p:nvPr>
            <p:ph type="pic" idx="10"/>
          </p:nvPr>
        </p:nvSpPr>
        <p:spPr>
          <a:xfrm>
            <a:off x="1" y="1"/>
            <a:ext cx="4023360" cy="4745736"/>
          </a:xfrm>
        </p:spPr>
        <p:txBody>
          <a:bodyPr tIns="45720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3" name="Picture Placeholder 2" descr="An empty placeholder to add an image. Click on the placeholder and select the image that you wish to add"/>
          <p:cNvSpPr>
            <a:spLocks noGrp="1"/>
          </p:cNvSpPr>
          <p:nvPr>
            <p:ph type="pic" idx="11"/>
          </p:nvPr>
        </p:nvSpPr>
        <p:spPr>
          <a:xfrm>
            <a:off x="4084320" y="1"/>
            <a:ext cx="4023360" cy="4745736"/>
          </a:xfrm>
        </p:spPr>
        <p:txBody>
          <a:bodyPr tIns="45720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4" name="Picture Placeholder 2" descr="An empty placeholder to add an image. Click on the placeholder and select the image that you wish to add"/>
          <p:cNvSpPr>
            <a:spLocks noGrp="1"/>
          </p:cNvSpPr>
          <p:nvPr>
            <p:ph type="pic" idx="12"/>
          </p:nvPr>
        </p:nvSpPr>
        <p:spPr>
          <a:xfrm>
            <a:off x="8168640" y="1"/>
            <a:ext cx="4023360" cy="4745736"/>
          </a:xfrm>
        </p:spPr>
        <p:txBody>
          <a:bodyPr tIns="45720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3" name="Subtitle 2"/>
          <p:cNvSpPr>
            <a:spLocks noGrp="1"/>
          </p:cNvSpPr>
          <p:nvPr>
            <p:ph type="subTitle" idx="1"/>
          </p:nvPr>
        </p:nvSpPr>
        <p:spPr>
          <a:xfrm>
            <a:off x="533400" y="6043123"/>
            <a:ext cx="11125200" cy="571500"/>
          </a:xfrm>
        </p:spPr>
        <p:txBody>
          <a:bodyPr>
            <a:normAutofit/>
          </a:bodyPr>
          <a:lstStyle>
            <a:lvl1pPr marL="0" indent="0" algn="ctr">
              <a:spcBef>
                <a:spcPts val="0"/>
              </a:spcBef>
              <a:buNone/>
              <a:defRPr sz="2000" cap="all"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83572236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Section Header">
    <p:bg>
      <p:bgPr>
        <a:solidFill>
          <a:schemeClr val="accent1">
            <a:lumMod val="75000"/>
          </a:schemeClr>
        </a:solidFill>
        <a:effectLst/>
      </p:bgPr>
    </p:bg>
    <p:spTree>
      <p:nvGrpSpPr>
        <p:cNvPr id="1" name=""/>
        <p:cNvGrpSpPr/>
        <p:nvPr/>
      </p:nvGrpSpPr>
      <p:grpSpPr>
        <a:xfrm>
          <a:off x="0" y="0"/>
          <a:ext cx="0" cy="0"/>
          <a:chOff x="0" y="0"/>
          <a:chExt cx="0" cy="0"/>
        </a:xfrm>
      </p:grpSpPr>
      <p:sp>
        <p:nvSpPr>
          <p:cNvPr id="7" name="Rectangle 6"/>
          <p:cNvSpPr/>
          <p:nvPr userDrawn="1"/>
        </p:nvSpPr>
        <p:spPr>
          <a:xfrm>
            <a:off x="304800" y="304800"/>
            <a:ext cx="11582400" cy="6248400"/>
          </a:xfrm>
          <a:prstGeom prst="rect">
            <a:avLst/>
          </a:prstGeom>
          <a:noFill/>
          <a:ln w="5080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1850" y="2483427"/>
            <a:ext cx="10515600" cy="2743200"/>
          </a:xfrm>
        </p:spPr>
        <p:txBody>
          <a:bodyPr anchor="b">
            <a:normAutofit/>
          </a:bodyPr>
          <a:lstStyle>
            <a:lvl1pPr algn="ctr">
              <a:defRPr sz="4400" spc="-50" baseline="0">
                <a:solidFill>
                  <a:schemeClr val="bg1"/>
                </a:solidFill>
              </a:defRPr>
            </a:lvl1pPr>
          </a:lstStyle>
          <a:p>
            <a:r>
              <a:rPr lang="en-US"/>
              <a:t>Click to edit Master title style</a:t>
            </a:r>
          </a:p>
        </p:txBody>
      </p:sp>
      <p:sp>
        <p:nvSpPr>
          <p:cNvPr id="5" name="Text Placeholder 4"/>
          <p:cNvSpPr>
            <a:spLocks noGrp="1"/>
          </p:cNvSpPr>
          <p:nvPr>
            <p:ph type="body" sz="quarter" idx="10"/>
          </p:nvPr>
        </p:nvSpPr>
        <p:spPr>
          <a:xfrm>
            <a:off x="835025" y="5257800"/>
            <a:ext cx="10515600" cy="914400"/>
          </a:xfrm>
        </p:spPr>
        <p:txBody>
          <a:bodyPr>
            <a:normAutofit/>
          </a:bodyPr>
          <a:lstStyle>
            <a:lvl1pPr marL="0" indent="0" algn="ctr">
              <a:spcBef>
                <a:spcPts val="0"/>
              </a:spcBef>
              <a:buFontTx/>
              <a:buNone/>
              <a:defRPr sz="2000" cap="all" spc="50" baseline="0">
                <a:solidFill>
                  <a:schemeClr val="bg1"/>
                </a:solidFill>
              </a:defRPr>
            </a:lvl1pPr>
            <a:lvl2pPr marL="365760" indent="0" algn="ctr">
              <a:buNone/>
              <a:defRPr sz="2000" cap="all" spc="50" baseline="0">
                <a:solidFill>
                  <a:schemeClr val="bg1"/>
                </a:solidFill>
              </a:defRPr>
            </a:lvl2pPr>
            <a:lvl3pPr algn="ctr">
              <a:defRPr sz="2000" cap="all" spc="50" baseline="0">
                <a:solidFill>
                  <a:schemeClr val="bg1"/>
                </a:solidFill>
              </a:defRPr>
            </a:lvl3pPr>
            <a:lvl4pPr algn="ctr">
              <a:defRPr sz="2000" cap="all" spc="50" baseline="0">
                <a:solidFill>
                  <a:schemeClr val="bg1"/>
                </a:solidFill>
              </a:defRPr>
            </a:lvl4pPr>
            <a:lvl5pPr algn="ctr">
              <a:defRPr sz="2000" cap="all" spc="50" baseline="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50677804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51812" y="1672934"/>
            <a:ext cx="3506788" cy="2880360"/>
          </a:xfrm>
        </p:spPr>
        <p:txBody>
          <a:bodyPr anchor="b">
            <a:normAutofit/>
          </a:bodyPr>
          <a:lstStyle>
            <a:lvl1pPr>
              <a:defRPr sz="3000"/>
            </a:lvl1pPr>
          </a:lstStyle>
          <a:p>
            <a:r>
              <a:rPr lang="en-US"/>
              <a:t>Click to edit Master title style</a:t>
            </a:r>
            <a:endParaRPr lang="en-US" dirty="0"/>
          </a:p>
        </p:txBody>
      </p:sp>
      <p:sp>
        <p:nvSpPr>
          <p:cNvPr id="3" name="Content Placeholder 2"/>
          <p:cNvSpPr>
            <a:spLocks noGrp="1"/>
          </p:cNvSpPr>
          <p:nvPr>
            <p:ph idx="1"/>
          </p:nvPr>
        </p:nvSpPr>
        <p:spPr>
          <a:xfrm>
            <a:off x="530352" y="457200"/>
            <a:ext cx="7242111" cy="57150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151812" y="4590288"/>
            <a:ext cx="3514564" cy="1581912"/>
          </a:xfrm>
        </p:spPr>
        <p:txBody>
          <a:bodyPr/>
          <a:lstStyle>
            <a:lvl1pPr marL="0" indent="0">
              <a:spcBef>
                <a:spcPts val="8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37CC0096-1860-4642-9CD2-0079EA5E7CD1}" type="datetimeFigureOut">
              <a:rPr lang="en-US" smtClean="0"/>
              <a:t>2/22/2022</a:t>
            </a:fld>
            <a:endParaRPr lang="en-US"/>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166737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Picture with Caption">
    <p:spTree>
      <p:nvGrpSpPr>
        <p:cNvPr id="1" name=""/>
        <p:cNvGrpSpPr/>
        <p:nvPr/>
      </p:nvGrpSpPr>
      <p:grpSpPr>
        <a:xfrm>
          <a:off x="0" y="0"/>
          <a:ext cx="0" cy="0"/>
          <a:chOff x="0" y="0"/>
          <a:chExt cx="0" cy="0"/>
        </a:xfrm>
      </p:grpSpPr>
      <p:sp>
        <p:nvSpPr>
          <p:cNvPr id="8" name="Rectangle 7"/>
          <p:cNvSpPr/>
          <p:nvPr userDrawn="1"/>
        </p:nvSpPr>
        <p:spPr>
          <a:xfrm>
            <a:off x="8153400" y="0"/>
            <a:ext cx="4038600"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32813" y="1683327"/>
            <a:ext cx="3125787" cy="2877260"/>
          </a:xfrm>
        </p:spPr>
        <p:txBody>
          <a:bodyPr anchor="b">
            <a:normAutofit/>
          </a:bodyPr>
          <a:lstStyle>
            <a:lvl1pPr>
              <a:defRPr sz="3000">
                <a:solidFill>
                  <a:schemeClr val="bg1"/>
                </a:solidFill>
              </a:defRPr>
            </a:lvl1pPr>
          </a:lstStyle>
          <a:p>
            <a:r>
              <a:rPr lang="en-US"/>
              <a:t>Click to edit Master title style</a:t>
            </a:r>
          </a:p>
        </p:txBody>
      </p:sp>
      <p:sp>
        <p:nvSpPr>
          <p:cNvPr id="6" name="Picture Placeholder 2" descr="An empty placeholder to add an image. Click on the placeholder and select the image that you wish to add"/>
          <p:cNvSpPr>
            <a:spLocks noGrp="1"/>
          </p:cNvSpPr>
          <p:nvPr>
            <p:ph type="pic" idx="1"/>
          </p:nvPr>
        </p:nvSpPr>
        <p:spPr>
          <a:xfrm>
            <a:off x="0" y="0"/>
            <a:ext cx="8101584" cy="6857999"/>
          </a:xfrm>
        </p:spPr>
        <p:txBody>
          <a:bodyPr tIns="45720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532813" y="4591761"/>
            <a:ext cx="3125787" cy="1580440"/>
          </a:xfrm>
        </p:spPr>
        <p:txBody>
          <a:bodyPr/>
          <a:lstStyle>
            <a:lvl1pPr marL="0" indent="0">
              <a:spcBef>
                <a:spcPts val="800"/>
              </a:spcBef>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977249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p:cNvSpPr>
            <a:spLocks noGrp="1"/>
          </p:cNvSpPr>
          <p:nvPr>
            <p:ph type="dt" sz="half" idx="10"/>
          </p:nvPr>
        </p:nvSpPr>
        <p:spPr/>
        <p:txBody>
          <a:bodyPr/>
          <a:lstStyle/>
          <a:p>
            <a:fld id="{37CC0096-1860-4642-9CD2-0079EA5E7CD1}" type="datetimeFigureOut">
              <a:rPr lang="en-US" smtClean="0"/>
              <a:t>2/22/2022</a:t>
            </a:fld>
            <a:endParaRPr lang="en-US"/>
          </a:p>
        </p:txBody>
      </p:sp>
      <p:sp>
        <p:nvSpPr>
          <p:cNvPr id="5" name="Footer Placeholder 4"/>
          <p:cNvSpPr>
            <a:spLocks noGrp="1"/>
          </p:cNvSpPr>
          <p:nvPr>
            <p:ph type="ftr" sz="quarter" idx="11"/>
          </p:nvPr>
        </p:nvSpPr>
        <p:spPr/>
        <p:txBody>
          <a:bodyPr/>
          <a:lstStyle/>
          <a:p>
            <a:r>
              <a:rPr lang="en-US"/>
              <a:t>Add a footer</a:t>
            </a:r>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57304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F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26BCE5-6B4D-4D51-A842-C0AE0036C69E}" type="datetimeFigureOut">
              <a:rPr lang="fr-FR" smtClean="0"/>
              <a:t>22/02/2022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9E2A708-B6BA-45F1-8E92-9DEF1E29D241}" type="slidenum">
              <a:rPr lang="fr-FR" smtClean="0"/>
              <a:t>‹#›</a:t>
            </a:fld>
            <a:endParaRPr lang="fr-FR"/>
          </a:p>
        </p:txBody>
      </p:sp>
      <p:sp>
        <p:nvSpPr>
          <p:cNvPr id="7" name="Rectangle 6"/>
          <p:cNvSpPr/>
          <p:nvPr userDrawn="1"/>
        </p:nvSpPr>
        <p:spPr>
          <a:xfrm>
            <a:off x="304800" y="304800"/>
            <a:ext cx="11582400" cy="6248400"/>
          </a:xfrm>
          <a:prstGeom prst="rect">
            <a:avLst/>
          </a:prstGeom>
          <a:noFill/>
          <a:ln w="5080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04212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p:cNvSpPr>
            <a:spLocks noGrp="1"/>
          </p:cNvSpPr>
          <p:nvPr>
            <p:ph type="dt" sz="half" idx="10"/>
          </p:nvPr>
        </p:nvSpPr>
        <p:spPr/>
        <p:txBody>
          <a:bodyPr/>
          <a:lstStyle/>
          <a:p>
            <a:fld id="{37CC0096-1860-4642-9CD2-0079EA5E7CD1}" type="datetimeFigureOut">
              <a:rPr lang="en-US" smtClean="0"/>
              <a:t>2/22/2022</a:t>
            </a:fld>
            <a:endParaRPr lang="en-US"/>
          </a:p>
        </p:txBody>
      </p:sp>
      <p:sp>
        <p:nvSpPr>
          <p:cNvPr id="6" name="Footer Placeholder 5"/>
          <p:cNvSpPr>
            <a:spLocks noGrp="1"/>
          </p:cNvSpPr>
          <p:nvPr>
            <p:ph type="ftr" sz="quarter" idx="11"/>
          </p:nvPr>
        </p:nvSpPr>
        <p:spPr/>
        <p:txBody>
          <a:bodyPr/>
          <a:lstStyle/>
          <a:p>
            <a:r>
              <a:rPr lang="en-US"/>
              <a:t>Add a footer</a:t>
            </a:r>
            <a:endParaRPr lang="en-US" dirty="0"/>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304560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fr-F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p:cNvSpPr>
            <a:spLocks noGrp="1"/>
          </p:cNvSpPr>
          <p:nvPr>
            <p:ph type="dt" sz="half" idx="10"/>
          </p:nvPr>
        </p:nvSpPr>
        <p:spPr/>
        <p:txBody>
          <a:bodyPr/>
          <a:lstStyle/>
          <a:p>
            <a:fld id="{37CC0096-1860-4642-9CD2-0079EA5E7CD1}" type="datetimeFigureOut">
              <a:rPr lang="en-US" smtClean="0"/>
              <a:t>2/22/2022</a:t>
            </a:fld>
            <a:endParaRPr lang="en-US"/>
          </a:p>
        </p:txBody>
      </p:sp>
      <p:sp>
        <p:nvSpPr>
          <p:cNvPr id="8" name="Footer Placeholder 7"/>
          <p:cNvSpPr>
            <a:spLocks noGrp="1"/>
          </p:cNvSpPr>
          <p:nvPr>
            <p:ph type="ftr" sz="quarter" idx="11"/>
          </p:nvPr>
        </p:nvSpPr>
        <p:spPr/>
        <p:txBody>
          <a:bodyPr/>
          <a:lstStyle/>
          <a:p>
            <a:r>
              <a:rPr lang="en-US"/>
              <a:t>Add a footer</a:t>
            </a:r>
            <a:endParaRPr lang="en-US" dirty="0"/>
          </a:p>
        </p:txBody>
      </p:sp>
      <p:sp>
        <p:nvSpPr>
          <p:cNvPr id="9" name="Slide Number Placeholder 8"/>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161198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Date Placeholder 2"/>
          <p:cNvSpPr>
            <a:spLocks noGrp="1"/>
          </p:cNvSpPr>
          <p:nvPr>
            <p:ph type="dt" sz="half" idx="10"/>
          </p:nvPr>
        </p:nvSpPr>
        <p:spPr/>
        <p:txBody>
          <a:bodyPr/>
          <a:lstStyle/>
          <a:p>
            <a:fld id="{37CC0096-1860-4642-9CD2-0079EA5E7CD1}" type="datetimeFigureOut">
              <a:rPr lang="en-US" smtClean="0"/>
              <a:t>2/22/2022</a:t>
            </a:fld>
            <a:endParaRPr lang="en-US"/>
          </a:p>
        </p:txBody>
      </p:sp>
      <p:sp>
        <p:nvSpPr>
          <p:cNvPr id="4" name="Footer Placeholder 3"/>
          <p:cNvSpPr>
            <a:spLocks noGrp="1"/>
          </p:cNvSpPr>
          <p:nvPr>
            <p:ph type="ftr" sz="quarter" idx="11"/>
          </p:nvPr>
        </p:nvSpPr>
        <p:spPr/>
        <p:txBody>
          <a:bodyPr/>
          <a:lstStyle/>
          <a:p>
            <a:r>
              <a:rPr lang="en-US"/>
              <a:t>Add a footer</a:t>
            </a:r>
            <a:endParaRPr lang="en-US" dirty="0"/>
          </a:p>
        </p:txBody>
      </p:sp>
      <p:sp>
        <p:nvSpPr>
          <p:cNvPr id="5" name="Slide Number Placeholder 4"/>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1920129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26BCE5-6B4D-4D51-A842-C0AE0036C69E}" type="datetimeFigureOut">
              <a:rPr lang="fr-FR" smtClean="0"/>
              <a:t>22/02/2022</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9E2A708-B6BA-45F1-8E92-9DEF1E29D241}" type="slidenum">
              <a:rPr lang="fr-FR" smtClean="0"/>
              <a:t>‹#›</a:t>
            </a:fld>
            <a:endParaRPr lang="fr-FR"/>
          </a:p>
        </p:txBody>
      </p:sp>
    </p:spTree>
    <p:extLst>
      <p:ext uri="{BB962C8B-B14F-4D97-AF65-F5344CB8AC3E}">
        <p14:creationId xmlns:p14="http://schemas.microsoft.com/office/powerpoint/2010/main" val="749465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7CC0096-1860-4642-9CD2-0079EA5E7CD1}" type="datetimeFigureOut">
              <a:rPr lang="en-US" smtClean="0"/>
              <a:t>2/22/2022</a:t>
            </a:fld>
            <a:endParaRPr lang="en-US"/>
          </a:p>
        </p:txBody>
      </p:sp>
      <p:sp>
        <p:nvSpPr>
          <p:cNvPr id="6" name="Footer Placeholder 5"/>
          <p:cNvSpPr>
            <a:spLocks noGrp="1"/>
          </p:cNvSpPr>
          <p:nvPr>
            <p:ph type="ftr" sz="quarter" idx="11"/>
          </p:nvPr>
        </p:nvSpPr>
        <p:spPr/>
        <p:txBody>
          <a:bodyPr/>
          <a:lstStyle/>
          <a:p>
            <a:r>
              <a:rPr lang="en-US"/>
              <a:t>Add a footer</a:t>
            </a:r>
            <a:endParaRPr lang="en-US" dirty="0"/>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523619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C26BCE5-6B4D-4D51-A842-C0AE0036C69E}" type="datetimeFigureOut">
              <a:rPr lang="fr-FR" smtClean="0"/>
              <a:t>22/02/2022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9E2A708-B6BA-45F1-8E92-9DEF1E29D241}" type="slidenum">
              <a:rPr lang="fr-FR" smtClean="0"/>
              <a:t>‹#›</a:t>
            </a:fld>
            <a:endParaRPr lang="fr-FR"/>
          </a:p>
        </p:txBody>
      </p:sp>
      <p:sp>
        <p:nvSpPr>
          <p:cNvPr id="8" name="Rectangle 7"/>
          <p:cNvSpPr/>
          <p:nvPr userDrawn="1"/>
        </p:nvSpPr>
        <p:spPr>
          <a:xfrm>
            <a:off x="8153400" y="0"/>
            <a:ext cx="4038600"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51418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2" Type="http://schemas.openxmlformats.org/officeDocument/2006/relationships/slideLayout" Target="../slideLayouts/slideLayout2.xml" /><Relationship Id="rId16" Type="http://schemas.openxmlformats.org/officeDocument/2006/relationships/theme" Target="../theme/theme1.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CC0096-1860-4642-9CD2-0079EA5E7CD1}" type="datetimeFigureOut">
              <a:rPr lang="en-US" smtClean="0"/>
              <a:pPr/>
              <a:t>2/22/2022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Add a footer</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1375A4-56A4-47D6-9801-1991572033F7}" type="slidenum">
              <a:rPr lang="en-US" smtClean="0"/>
              <a:pPr/>
              <a:t>‹#›</a:t>
            </a:fld>
            <a:endParaRPr lang="en-US"/>
          </a:p>
        </p:txBody>
      </p:sp>
      <p:sp>
        <p:nvSpPr>
          <p:cNvPr id="7" name="Rectangle 6"/>
          <p:cNvSpPr/>
          <p:nvPr userDrawn="1"/>
        </p:nvSpPr>
        <p:spPr>
          <a:xfrm>
            <a:off x="0" y="6583680"/>
            <a:ext cx="12192000" cy="27432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310287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51" r:id="rId13"/>
    <p:sldLayoutId id="2147483656" r:id="rId14"/>
    <p:sldLayoutId id="2147483657" r:id="rId1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 /><Relationship Id="rId2" Type="http://schemas.openxmlformats.org/officeDocument/2006/relationships/image" Target="../media/image1.jpg" /><Relationship Id="rId1" Type="http://schemas.openxmlformats.org/officeDocument/2006/relationships/slideLayout" Target="../slideLayouts/slideLayout12.xml" /><Relationship Id="rId5" Type="http://schemas.openxmlformats.org/officeDocument/2006/relationships/image" Target="../media/image4.png" /><Relationship Id="rId4" Type="http://schemas.openxmlformats.org/officeDocument/2006/relationships/image" Target="../media/image3.jpg" /></Relationships>
</file>

<file path=ppt/slides/_rels/slide10.xml.rels><?xml version="1.0" encoding="UTF-8" standalone="yes"?>
<Relationships xmlns="http://schemas.openxmlformats.org/package/2006/relationships"><Relationship Id="rId3" Type="http://schemas.openxmlformats.org/officeDocument/2006/relationships/image" Target="../media/image14.jpg" /><Relationship Id="rId2" Type="http://schemas.openxmlformats.org/officeDocument/2006/relationships/image" Target="../media/image4.png" /><Relationship Id="rId1" Type="http://schemas.openxmlformats.org/officeDocument/2006/relationships/slideLayout" Target="../slideLayouts/slideLayout4.xml" /><Relationship Id="rId5" Type="http://schemas.openxmlformats.org/officeDocument/2006/relationships/image" Target="../media/image16.jpg" /><Relationship Id="rId4" Type="http://schemas.openxmlformats.org/officeDocument/2006/relationships/image" Target="../media/image15.jpg" /></Relationships>
</file>

<file path=ppt/slides/_rels/slide11.xml.rels><?xml version="1.0" encoding="UTF-8" standalone="yes"?>
<Relationships xmlns="http://schemas.openxmlformats.org/package/2006/relationships"><Relationship Id="rId2" Type="http://schemas.openxmlformats.org/officeDocument/2006/relationships/image" Target="../media/image17.PNG" /><Relationship Id="rId1" Type="http://schemas.openxmlformats.org/officeDocument/2006/relationships/slideLayout" Target="../slideLayouts/slideLayout3.xml" /></Relationships>
</file>

<file path=ppt/slides/_rels/slide12.xml.rels><?xml version="1.0" encoding="UTF-8" standalone="yes"?>
<Relationships xmlns="http://schemas.openxmlformats.org/package/2006/relationships"><Relationship Id="rId3" Type="http://schemas.openxmlformats.org/officeDocument/2006/relationships/image" Target="../media/image19.jpg" /><Relationship Id="rId2" Type="http://schemas.openxmlformats.org/officeDocument/2006/relationships/image" Target="../media/image18.jpg" /><Relationship Id="rId1" Type="http://schemas.openxmlformats.org/officeDocument/2006/relationships/slideLayout" Target="../slideLayouts/slideLayout3.xml" /></Relationships>
</file>

<file path=ppt/slides/_rels/slide13.xml.rels><?xml version="1.0" encoding="UTF-8" standalone="yes"?>
<Relationships xmlns="http://schemas.openxmlformats.org/package/2006/relationships"><Relationship Id="rId3" Type="http://schemas.openxmlformats.org/officeDocument/2006/relationships/image" Target="../media/image20.jpg" /><Relationship Id="rId2" Type="http://schemas.openxmlformats.org/officeDocument/2006/relationships/image" Target="../media/image4.png" /><Relationship Id="rId1" Type="http://schemas.openxmlformats.org/officeDocument/2006/relationships/slideLayout" Target="../slideLayouts/slideLayout3.xml" /></Relationships>
</file>

<file path=ppt/slides/_rels/slide14.xml.rels><?xml version="1.0" encoding="UTF-8" standalone="yes"?>
<Relationships xmlns="http://schemas.openxmlformats.org/package/2006/relationships"><Relationship Id="rId3" Type="http://schemas.openxmlformats.org/officeDocument/2006/relationships/image" Target="../media/image21.jpg" /><Relationship Id="rId2" Type="http://schemas.openxmlformats.org/officeDocument/2006/relationships/image" Target="../media/image4.png" /><Relationship Id="rId1" Type="http://schemas.openxmlformats.org/officeDocument/2006/relationships/slideLayout" Target="../slideLayouts/slideLayout3.xml" /></Relationships>
</file>

<file path=ppt/slides/_rels/slide15.xml.rels><?xml version="1.0" encoding="UTF-8" standalone="yes"?>
<Relationships xmlns="http://schemas.openxmlformats.org/package/2006/relationships"><Relationship Id="rId3" Type="http://schemas.openxmlformats.org/officeDocument/2006/relationships/image" Target="../media/image22.jpg" /><Relationship Id="rId2" Type="http://schemas.openxmlformats.org/officeDocument/2006/relationships/image" Target="../media/image4.png" /><Relationship Id="rId1" Type="http://schemas.openxmlformats.org/officeDocument/2006/relationships/slideLayout" Target="../slideLayouts/slideLayout3.xml" /></Relationships>
</file>

<file path=ppt/slides/_rels/slide16.xml.rels><?xml version="1.0" encoding="UTF-8" standalone="yes"?>
<Relationships xmlns="http://schemas.openxmlformats.org/package/2006/relationships"><Relationship Id="rId2" Type="http://schemas.openxmlformats.org/officeDocument/2006/relationships/image" Target="../media/image4.png" /><Relationship Id="rId1" Type="http://schemas.openxmlformats.org/officeDocument/2006/relationships/slideLayout" Target="../slideLayouts/slideLayout3.xml" /></Relationships>
</file>

<file path=ppt/slides/_rels/slide17.xml.rels><?xml version="1.0" encoding="UTF-8" standalone="yes"?>
<Relationships xmlns="http://schemas.openxmlformats.org/package/2006/relationships"><Relationship Id="rId2" Type="http://schemas.openxmlformats.org/officeDocument/2006/relationships/image" Target="../media/image4.png" /><Relationship Id="rId1" Type="http://schemas.openxmlformats.org/officeDocument/2006/relationships/slideLayout" Target="../slideLayouts/slideLayout5.xml" /></Relationships>
</file>

<file path=ppt/slides/_rels/slide18.xml.rels><?xml version="1.0" encoding="UTF-8" standalone="yes"?>
<Relationships xmlns="http://schemas.openxmlformats.org/package/2006/relationships"><Relationship Id="rId2" Type="http://schemas.openxmlformats.org/officeDocument/2006/relationships/image" Target="../media/image4.png" /><Relationship Id="rId1" Type="http://schemas.openxmlformats.org/officeDocument/2006/relationships/slideLayout" Target="../slideLayouts/slideLayout6.xml" /></Relationships>
</file>

<file path=ppt/slides/_rels/slide19.xml.rels><?xml version="1.0" encoding="UTF-8" standalone="yes"?>
<Relationships xmlns="http://schemas.openxmlformats.org/package/2006/relationships"><Relationship Id="rId2" Type="http://schemas.openxmlformats.org/officeDocument/2006/relationships/image" Target="../media/image4.png" /><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3" Type="http://schemas.openxmlformats.org/officeDocument/2006/relationships/image" Target="../media/image5.jpg" /><Relationship Id="rId2" Type="http://schemas.openxmlformats.org/officeDocument/2006/relationships/image" Target="../media/image4.png" /><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2" Type="http://schemas.openxmlformats.org/officeDocument/2006/relationships/image" Target="../media/image4.png" /><Relationship Id="rId1" Type="http://schemas.openxmlformats.org/officeDocument/2006/relationships/slideLayout" Target="../slideLayouts/slideLayout7.xml" /></Relationships>
</file>

<file path=ppt/slides/_rels/slide21.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image" Target="../media/image23.jpg" /><Relationship Id="rId1" Type="http://schemas.openxmlformats.org/officeDocument/2006/relationships/slideLayout" Target="../slideLayouts/slideLayout8.xml" /><Relationship Id="rId5" Type="http://schemas.openxmlformats.org/officeDocument/2006/relationships/hyperlink" Target="mailto:compassmad@gmail.com" TargetMode="External" /><Relationship Id="rId4" Type="http://schemas.openxmlformats.org/officeDocument/2006/relationships/image" Target="../media/image24.jpg" /></Relationships>
</file>

<file path=ppt/slides/_rels/slide22.xml.rels><?xml version="1.0" encoding="UTF-8" standalone="yes"?>
<Relationships xmlns="http://schemas.openxmlformats.org/package/2006/relationships"><Relationship Id="rId2" Type="http://schemas.openxmlformats.org/officeDocument/2006/relationships/image" Target="../media/image25.jpg" /><Relationship Id="rId1" Type="http://schemas.openxmlformats.org/officeDocument/2006/relationships/slideLayout" Target="../slideLayouts/slideLayout9.xml" /></Relationships>
</file>

<file path=ppt/slides/_rels/slide3.xml.rels><?xml version="1.0" encoding="UTF-8" standalone="yes"?>
<Relationships xmlns="http://schemas.openxmlformats.org/package/2006/relationships"><Relationship Id="rId2" Type="http://schemas.openxmlformats.org/officeDocument/2006/relationships/image" Target="../media/image4.png"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2" Type="http://schemas.openxmlformats.org/officeDocument/2006/relationships/image" Target="../media/image4.png" /><Relationship Id="rId1" Type="http://schemas.openxmlformats.org/officeDocument/2006/relationships/slideLayout" Target="../slideLayouts/slideLayout4.xml" /></Relationships>
</file>

<file path=ppt/slides/_rels/slide5.xml.rels><?xml version="1.0" encoding="UTF-8" standalone="yes"?>
<Relationships xmlns="http://schemas.openxmlformats.org/package/2006/relationships"><Relationship Id="rId2" Type="http://schemas.openxmlformats.org/officeDocument/2006/relationships/image" Target="../media/image4.png" /><Relationship Id="rId1" Type="http://schemas.openxmlformats.org/officeDocument/2006/relationships/slideLayout" Target="../slideLayouts/slideLayout4.xml" /></Relationships>
</file>

<file path=ppt/slides/_rels/slide6.xml.rels><?xml version="1.0" encoding="UTF-8" standalone="yes"?>
<Relationships xmlns="http://schemas.openxmlformats.org/package/2006/relationships"><Relationship Id="rId3" Type="http://schemas.openxmlformats.org/officeDocument/2006/relationships/image" Target="../media/image7.jpeg" /><Relationship Id="rId2" Type="http://schemas.openxmlformats.org/officeDocument/2006/relationships/image" Target="../media/image6.jpg" /><Relationship Id="rId1" Type="http://schemas.openxmlformats.org/officeDocument/2006/relationships/slideLayout" Target="../slideLayouts/slideLayout4.xml" /></Relationships>
</file>

<file path=ppt/slides/_rels/slide7.xml.rels><?xml version="1.0" encoding="UTF-8" standalone="yes"?>
<Relationships xmlns="http://schemas.openxmlformats.org/package/2006/relationships"><Relationship Id="rId3" Type="http://schemas.openxmlformats.org/officeDocument/2006/relationships/image" Target="../media/image8.PNG" /><Relationship Id="rId2" Type="http://schemas.openxmlformats.org/officeDocument/2006/relationships/image" Target="../media/image4.png"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Relationship Id="rId3" Type="http://schemas.openxmlformats.org/officeDocument/2006/relationships/image" Target="../media/image10.jpg" /><Relationship Id="rId2" Type="http://schemas.openxmlformats.org/officeDocument/2006/relationships/image" Target="../media/image9.jpg" /><Relationship Id="rId1" Type="http://schemas.openxmlformats.org/officeDocument/2006/relationships/slideLayout" Target="../slideLayouts/slideLayout7.xml" /><Relationship Id="rId5" Type="http://schemas.openxmlformats.org/officeDocument/2006/relationships/image" Target="../media/image12.jpg" /><Relationship Id="rId4" Type="http://schemas.openxmlformats.org/officeDocument/2006/relationships/image" Target="../media/image11.jpg" /></Relationships>
</file>

<file path=ppt/slides/_rels/slide9.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image" Target="../media/image13.jpg" /><Relationship Id="rId1" Type="http://schemas.openxmlformats.org/officeDocument/2006/relationships/slideLayout" Target="../slideLayouts/slideLayout7.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2569" y="5788036"/>
            <a:ext cx="9491729" cy="914400"/>
          </a:xfrm>
        </p:spPr>
        <p:txBody>
          <a:bodyPr>
            <a:noAutofit/>
          </a:bodyPr>
          <a:lstStyle/>
          <a:p>
            <a:r>
              <a:rPr lang="en-US" sz="4000" dirty="0"/>
              <a:t>COMPASSION MADAGASCAR</a:t>
            </a:r>
            <a:br>
              <a:rPr lang="en-US" sz="2400" dirty="0"/>
            </a:br>
            <a:br>
              <a:rPr lang="en-US" sz="2400" dirty="0"/>
            </a:br>
            <a:r>
              <a:rPr lang="en-US" sz="2400" dirty="0"/>
              <a:t>All they asked was that we should continue to remember the poor, the very thing I had been eager to do all along. Galatians 2:10 </a:t>
            </a:r>
          </a:p>
        </p:txBody>
      </p:sp>
      <p:pic>
        <p:nvPicPr>
          <p:cNvPr id="6" name="Picture Placeholder 5"/>
          <p:cNvPicPr>
            <a:picLocks noGrp="1" noChangeAspect="1"/>
          </p:cNvPicPr>
          <p:nvPr>
            <p:ph type="pic" idx="10"/>
          </p:nvPr>
        </p:nvPicPr>
        <p:blipFill>
          <a:blip r:embed="rId2" cstate="print">
            <a:extLst>
              <a:ext uri="{28A0092B-C50C-407E-A947-70E740481C1C}">
                <a14:useLocalDpi xmlns:a14="http://schemas.microsoft.com/office/drawing/2010/main" val="0"/>
              </a:ext>
            </a:extLst>
          </a:blip>
          <a:srcRect l="18208" r="18208"/>
          <a:stretch>
            <a:fillRect/>
          </a:stretch>
        </p:blipFill>
        <p:spPr>
          <a:xfrm>
            <a:off x="1" y="-1"/>
            <a:ext cx="4153988" cy="4745737"/>
          </a:xfrm>
        </p:spPr>
      </p:pic>
      <p:pic>
        <p:nvPicPr>
          <p:cNvPr id="4" name="Espace réservé pour une image  3"/>
          <p:cNvPicPr>
            <a:picLocks noGrp="1" noChangeAspect="1"/>
          </p:cNvPicPr>
          <p:nvPr>
            <p:ph type="pic" idx="11"/>
          </p:nvPr>
        </p:nvPicPr>
        <p:blipFill>
          <a:blip r:embed="rId3" cstate="print">
            <a:extLst>
              <a:ext uri="{28A0092B-C50C-407E-A947-70E740481C1C}">
                <a14:useLocalDpi xmlns:a14="http://schemas.microsoft.com/office/drawing/2010/main" val="0"/>
              </a:ext>
            </a:extLst>
          </a:blip>
          <a:srcRect l="18208" r="18208"/>
          <a:stretch>
            <a:fillRect/>
          </a:stretch>
        </p:blipFill>
        <p:spPr>
          <a:xfrm>
            <a:off x="4232367" y="-1"/>
            <a:ext cx="4023360" cy="4745736"/>
          </a:xfrm>
        </p:spPr>
      </p:pic>
      <p:pic>
        <p:nvPicPr>
          <p:cNvPr id="5" name="Imag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34105" y="-1"/>
            <a:ext cx="3657599" cy="4745735"/>
          </a:xfrm>
          <a:prstGeom prst="rect">
            <a:avLst/>
          </a:prstGeom>
        </p:spPr>
      </p:pic>
      <p:pic>
        <p:nvPicPr>
          <p:cNvPr id="9" name="Espace réservé pour une image  8"/>
          <p:cNvPicPr>
            <a:picLocks noGrp="1" noChangeAspect="1"/>
          </p:cNvPicPr>
          <p:nvPr>
            <p:ph type="pic" idx="12"/>
          </p:nvPr>
        </p:nvPicPr>
        <p:blipFill>
          <a:blip r:embed="rId4" cstate="print">
            <a:extLst>
              <a:ext uri="{28A0092B-C50C-407E-A947-70E740481C1C}">
                <a14:useLocalDpi xmlns:a14="http://schemas.microsoft.com/office/drawing/2010/main" val="0"/>
              </a:ext>
            </a:extLst>
          </a:blip>
          <a:srcRect t="16825" b="16825"/>
          <a:stretch>
            <a:fillRect/>
          </a:stretch>
        </p:blipFill>
        <p:spPr>
          <a:xfrm>
            <a:off x="8334105" y="1"/>
            <a:ext cx="3735978" cy="4745736"/>
          </a:xfrm>
        </p:spPr>
      </p:pic>
      <p:pic>
        <p:nvPicPr>
          <p:cNvPr id="11"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54298" y="5084483"/>
            <a:ext cx="2115785" cy="1617953"/>
          </a:xfrm>
          <a:prstGeom prst="rect">
            <a:avLst/>
          </a:prstGeom>
          <a:effectLst>
            <a:glow rad="444500">
              <a:schemeClr val="accent1"/>
            </a:glow>
            <a:outerShdw blurRad="50800" dist="50800" dir="5400000" algn="ctr" rotWithShape="0">
              <a:srgbClr val="000000"/>
            </a:outerShdw>
          </a:effectLst>
        </p:spPr>
      </p:pic>
    </p:spTree>
    <p:extLst>
      <p:ext uri="{BB962C8B-B14F-4D97-AF65-F5344CB8AC3E}">
        <p14:creationId xmlns:p14="http://schemas.microsoft.com/office/powerpoint/2010/main" val="430224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76215" y="0"/>
            <a:ext cx="2115785" cy="1617953"/>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73299" y="325945"/>
            <a:ext cx="2775962" cy="5867887"/>
          </a:xfrm>
          <a:prstGeom prst="rect">
            <a:avLst/>
          </a:prstGeom>
        </p:spPr>
      </p:pic>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72614" y="325947"/>
            <a:ext cx="3300685" cy="5867886"/>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347" y="325946"/>
            <a:ext cx="2775962" cy="5867887"/>
          </a:xfrm>
          <a:prstGeom prst="rect">
            <a:avLst/>
          </a:prstGeom>
        </p:spPr>
      </p:pic>
      <p:sp>
        <p:nvSpPr>
          <p:cNvPr id="16" name="TextBox 15"/>
          <p:cNvSpPr txBox="1"/>
          <p:nvPr/>
        </p:nvSpPr>
        <p:spPr>
          <a:xfrm>
            <a:off x="8873544" y="2339170"/>
            <a:ext cx="3318456" cy="2308324"/>
          </a:xfrm>
          <a:prstGeom prst="rect">
            <a:avLst/>
          </a:prstGeom>
          <a:noFill/>
        </p:spPr>
        <p:txBody>
          <a:bodyPr wrap="square" rtlCol="0">
            <a:spAutoFit/>
          </a:bodyPr>
          <a:lstStyle/>
          <a:p>
            <a:r>
              <a:rPr lang="en-US" b="1" dirty="0" err="1"/>
              <a:t>Fitahiana</a:t>
            </a:r>
            <a:r>
              <a:rPr lang="en-US" b="1" dirty="0"/>
              <a:t> 2 years and 2 </a:t>
            </a:r>
            <a:r>
              <a:rPr lang="en-US" b="1" dirty="0" err="1"/>
              <a:t>months,Street</a:t>
            </a:r>
            <a:r>
              <a:rPr lang="en-US" b="1" dirty="0"/>
              <a:t> little boy saved by grace. having suffered from severe malnutrition where he weighed barely 4kg. food aid has been provided on a regular basis through the sponsorship program for 8 months now.</a:t>
            </a:r>
            <a:endParaRPr lang="fr-FR" b="1" dirty="0"/>
          </a:p>
        </p:txBody>
      </p:sp>
    </p:spTree>
    <p:extLst>
      <p:ext uri="{BB962C8B-B14F-4D97-AF65-F5344CB8AC3E}">
        <p14:creationId xmlns:p14="http://schemas.microsoft.com/office/powerpoint/2010/main" val="1810098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9978" y="1123406"/>
            <a:ext cx="9769218" cy="4650377"/>
          </a:xfrm>
          <a:prstGeom prst="rect">
            <a:avLst/>
          </a:prstGeom>
        </p:spPr>
      </p:pic>
      <p:sp>
        <p:nvSpPr>
          <p:cNvPr id="5" name="ZoneTexte 4"/>
          <p:cNvSpPr txBox="1"/>
          <p:nvPr/>
        </p:nvSpPr>
        <p:spPr>
          <a:xfrm>
            <a:off x="3434632" y="378823"/>
            <a:ext cx="5799909" cy="646331"/>
          </a:xfrm>
          <a:prstGeom prst="rect">
            <a:avLst/>
          </a:prstGeom>
          <a:noFill/>
        </p:spPr>
        <p:txBody>
          <a:bodyPr wrap="square" rtlCol="0">
            <a:spAutoFit/>
          </a:bodyPr>
          <a:lstStyle/>
          <a:p>
            <a:r>
              <a:rPr lang="en-US" b="1" dirty="0"/>
              <a:t>MALALA, 700g birth weight, 3900g after 4 months, she did Kangaroo Mother Care</a:t>
            </a:r>
            <a:endParaRPr lang="fr-FR" b="1" dirty="0"/>
          </a:p>
        </p:txBody>
      </p:sp>
      <p:sp>
        <p:nvSpPr>
          <p:cNvPr id="6" name="ZoneTexte 5"/>
          <p:cNvSpPr txBox="1"/>
          <p:nvPr/>
        </p:nvSpPr>
        <p:spPr>
          <a:xfrm>
            <a:off x="2377440" y="5982789"/>
            <a:ext cx="7850777" cy="646331"/>
          </a:xfrm>
          <a:prstGeom prst="rect">
            <a:avLst/>
          </a:prstGeom>
          <a:noFill/>
        </p:spPr>
        <p:txBody>
          <a:bodyPr wrap="square" rtlCol="0">
            <a:spAutoFit/>
          </a:bodyPr>
          <a:lstStyle/>
          <a:p>
            <a:r>
              <a:rPr lang="en-US" b="1" dirty="0"/>
              <a:t>She was taken care of in the Mummy Kangaroo Center of the military hospital that we implemented on March 1, 2018.</a:t>
            </a:r>
            <a:endParaRPr lang="fr-FR" b="1" dirty="0"/>
          </a:p>
        </p:txBody>
      </p:sp>
    </p:spTree>
    <p:extLst>
      <p:ext uri="{BB962C8B-B14F-4D97-AF65-F5344CB8AC3E}">
        <p14:creationId xmlns:p14="http://schemas.microsoft.com/office/powerpoint/2010/main" val="1758439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21904" y="444137"/>
            <a:ext cx="6635931" cy="5695406"/>
          </a:xfrm>
          <a:prstGeom prst="rect">
            <a:avLst/>
          </a:prstGeo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3184" y="444137"/>
            <a:ext cx="4856116" cy="5695406"/>
          </a:xfrm>
          <a:prstGeom prst="rect">
            <a:avLst/>
          </a:prstGeom>
        </p:spPr>
      </p:pic>
      <p:sp>
        <p:nvSpPr>
          <p:cNvPr id="6" name="ZoneTexte 5"/>
          <p:cNvSpPr txBox="1"/>
          <p:nvPr/>
        </p:nvSpPr>
        <p:spPr>
          <a:xfrm>
            <a:off x="120580" y="6139543"/>
            <a:ext cx="12037255" cy="369332"/>
          </a:xfrm>
          <a:prstGeom prst="rect">
            <a:avLst/>
          </a:prstGeom>
          <a:noFill/>
        </p:spPr>
        <p:txBody>
          <a:bodyPr wrap="square" rtlCol="0">
            <a:spAutoFit/>
          </a:bodyPr>
          <a:lstStyle/>
          <a:p>
            <a:r>
              <a:rPr lang="en-US" b="1" dirty="0"/>
              <a:t>Setting up a mother kangaroo care center with 5 beds costs around 20million </a:t>
            </a:r>
            <a:r>
              <a:rPr lang="en-US" b="1" dirty="0" err="1"/>
              <a:t>Ariary</a:t>
            </a:r>
            <a:r>
              <a:rPr lang="en-US" b="1" dirty="0"/>
              <a:t> and that is the price of one incubator</a:t>
            </a:r>
            <a:r>
              <a:rPr lang="fr-FR" b="1" dirty="0"/>
              <a:t>.</a:t>
            </a:r>
          </a:p>
        </p:txBody>
      </p:sp>
    </p:spTree>
    <p:extLst>
      <p:ext uri="{BB962C8B-B14F-4D97-AF65-F5344CB8AC3E}">
        <p14:creationId xmlns:p14="http://schemas.microsoft.com/office/powerpoint/2010/main" val="637216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00785" y="164274"/>
            <a:ext cx="10515600" cy="1033462"/>
          </a:xfrm>
        </p:spPr>
        <p:txBody>
          <a:bodyPr>
            <a:normAutofit/>
          </a:bodyPr>
          <a:lstStyle/>
          <a:p>
            <a:r>
              <a:rPr lang="en-US" sz="4000" dirty="0"/>
              <a:t>KMCC Kangaroo Mother Care Center </a:t>
            </a:r>
          </a:p>
        </p:txBody>
      </p:sp>
      <p:sp>
        <p:nvSpPr>
          <p:cNvPr id="7" name="Text Placeholder 6"/>
          <p:cNvSpPr>
            <a:spLocks noGrp="1"/>
          </p:cNvSpPr>
          <p:nvPr>
            <p:ph type="body" idx="1"/>
          </p:nvPr>
        </p:nvSpPr>
        <p:spPr>
          <a:xfrm>
            <a:off x="6684135" y="1617953"/>
            <a:ext cx="5306096" cy="5001787"/>
          </a:xfrm>
        </p:spPr>
        <p:txBody>
          <a:bodyPr>
            <a:normAutofit/>
          </a:bodyPr>
          <a:lstStyle/>
          <a:p>
            <a:r>
              <a:rPr lang="en-US" dirty="0"/>
              <a:t>One of the major issues pediatric wards and maternities are facing is the lack of medical devices including incubators. In Madagascar, we typically just place bottles of hot water around the babies. KMC is not well-known although it has proven much better than incubators based on many research.</a:t>
            </a:r>
          </a:p>
          <a:p>
            <a:r>
              <a:rPr lang="en-US" dirty="0"/>
              <a:t>I studied about this care system in Bogota, Colombia in 2012 and from then on, we have been promoting it. Good nutrition and good temperature are required for the little babies to grow well in weight. </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76215" y="0"/>
            <a:ext cx="2115785" cy="1617953"/>
          </a:xfrm>
          <a:prstGeom prst="rect">
            <a:avLst/>
          </a:prstGeom>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0785" y="1705801"/>
            <a:ext cx="6312814" cy="4460274"/>
          </a:xfrm>
          <a:prstGeom prst="rect">
            <a:avLst/>
          </a:prstGeom>
        </p:spPr>
      </p:pic>
    </p:spTree>
    <p:extLst>
      <p:ext uri="{BB962C8B-B14F-4D97-AF65-F5344CB8AC3E}">
        <p14:creationId xmlns:p14="http://schemas.microsoft.com/office/powerpoint/2010/main" val="940160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7999" y="140489"/>
            <a:ext cx="9918216" cy="576272"/>
          </a:xfrm>
        </p:spPr>
        <p:txBody>
          <a:bodyPr>
            <a:normAutofit/>
          </a:bodyPr>
          <a:lstStyle/>
          <a:p>
            <a:r>
              <a:rPr lang="en-US" sz="2800" dirty="0"/>
              <a:t>Support for 130 children at Primary Public School </a:t>
            </a:r>
            <a:r>
              <a:rPr lang="en-US" sz="2800" dirty="0" err="1"/>
              <a:t>Ambatomena</a:t>
            </a:r>
            <a:endParaRPr lang="fr-FR" sz="2800" dirty="0"/>
          </a:p>
        </p:txBody>
      </p:sp>
      <p:sp>
        <p:nvSpPr>
          <p:cNvPr id="3" name="Espace réservé du texte 2"/>
          <p:cNvSpPr>
            <a:spLocks noGrp="1"/>
          </p:cNvSpPr>
          <p:nvPr>
            <p:ph type="body" idx="1"/>
          </p:nvPr>
        </p:nvSpPr>
        <p:spPr>
          <a:xfrm>
            <a:off x="9521780" y="2305319"/>
            <a:ext cx="2455572" cy="3784332"/>
          </a:xfrm>
        </p:spPr>
        <p:txBody>
          <a:bodyPr/>
          <a:lstStyle/>
          <a:p>
            <a:pPr marL="342900" indent="-342900">
              <a:buFont typeface="Arial" panose="020B0604020202020204" pitchFamily="34" charset="0"/>
              <a:buChar char="•"/>
            </a:pPr>
            <a:r>
              <a:rPr lang="en-US" dirty="0"/>
              <a:t>French lessons (in the morning)</a:t>
            </a:r>
          </a:p>
          <a:p>
            <a:pPr marL="342900" indent="-342900">
              <a:buFont typeface="Arial" panose="020B0604020202020204" pitchFamily="34" charset="0"/>
              <a:buChar char="•"/>
            </a:pPr>
            <a:r>
              <a:rPr lang="en-US" dirty="0"/>
              <a:t>Reinforcement of the 7th grade class (Afternoon)</a:t>
            </a:r>
          </a:p>
          <a:p>
            <a:pPr marL="342900" indent="-342900">
              <a:buFont typeface="Arial" panose="020B0604020202020204" pitchFamily="34" charset="0"/>
              <a:buChar char="•"/>
            </a:pPr>
            <a:r>
              <a:rPr lang="en-US" dirty="0"/>
              <a:t> One Meal / day</a:t>
            </a:r>
          </a:p>
        </p:txBody>
      </p:sp>
      <p:pic>
        <p:nvPicPr>
          <p:cNvPr id="4"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76215" y="0"/>
            <a:ext cx="2115785" cy="1617953"/>
          </a:xfrm>
          <a:prstGeom prst="rect">
            <a:avLst/>
          </a:prstGeo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780" y="1076191"/>
            <a:ext cx="9144000" cy="5143500"/>
          </a:xfrm>
          <a:prstGeom prst="rect">
            <a:avLst/>
          </a:prstGeom>
        </p:spPr>
      </p:pic>
    </p:spTree>
    <p:extLst>
      <p:ext uri="{BB962C8B-B14F-4D97-AF65-F5344CB8AC3E}">
        <p14:creationId xmlns:p14="http://schemas.microsoft.com/office/powerpoint/2010/main" val="3066433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3210" y="285211"/>
            <a:ext cx="10515600" cy="1047529"/>
          </a:xfrm>
        </p:spPr>
        <p:txBody>
          <a:bodyPr/>
          <a:lstStyle/>
          <a:p>
            <a:r>
              <a:rPr lang="fr-FR" dirty="0" err="1"/>
              <a:t>Foreign</a:t>
            </a:r>
            <a:r>
              <a:rPr lang="fr-FR" dirty="0"/>
              <a:t> </a:t>
            </a:r>
            <a:r>
              <a:rPr lang="fr-FR" dirty="0" err="1"/>
              <a:t>Language</a:t>
            </a:r>
            <a:r>
              <a:rPr lang="fr-FR" dirty="0"/>
              <a:t> training</a:t>
            </a:r>
          </a:p>
        </p:txBody>
      </p:sp>
      <p:sp>
        <p:nvSpPr>
          <p:cNvPr id="3" name="Espace réservé du texte 2"/>
          <p:cNvSpPr>
            <a:spLocks noGrp="1"/>
          </p:cNvSpPr>
          <p:nvPr>
            <p:ph type="body" idx="1"/>
          </p:nvPr>
        </p:nvSpPr>
        <p:spPr>
          <a:xfrm>
            <a:off x="6980350" y="1617952"/>
            <a:ext cx="5059250" cy="4447568"/>
          </a:xfrm>
        </p:spPr>
        <p:txBody>
          <a:bodyPr>
            <a:normAutofit/>
          </a:bodyPr>
          <a:lstStyle/>
          <a:p>
            <a:r>
              <a:rPr lang="en-US" dirty="0">
                <a:solidFill>
                  <a:schemeClr val="accent5"/>
                </a:solidFill>
              </a:rPr>
              <a:t>NEW PROJECT 2021</a:t>
            </a:r>
          </a:p>
          <a:p>
            <a:endParaRPr lang="en-US" dirty="0">
              <a:solidFill>
                <a:schemeClr val="tx1"/>
              </a:solidFill>
            </a:endParaRPr>
          </a:p>
          <a:p>
            <a:r>
              <a:rPr lang="en-US" dirty="0">
                <a:solidFill>
                  <a:schemeClr val="tx1"/>
                </a:solidFill>
              </a:rPr>
              <a:t>To help young people who cannot find a job. (most companies recruit young people who have mastered foreign languages ​​(French, English)</a:t>
            </a:r>
          </a:p>
          <a:p>
            <a:r>
              <a:rPr lang="en-US" dirty="0">
                <a:solidFill>
                  <a:schemeClr val="tx1"/>
                </a:solidFill>
              </a:rPr>
              <a:t>We have a center which can trains 50 young people every 3 months.</a:t>
            </a:r>
          </a:p>
          <a:p>
            <a:r>
              <a:rPr lang="en-US" dirty="0">
                <a:solidFill>
                  <a:schemeClr val="tx1"/>
                </a:solidFill>
              </a:rPr>
              <a:t>We can receive worldwide volunteers in this area. </a:t>
            </a:r>
          </a:p>
        </p:txBody>
      </p:sp>
      <p:pic>
        <p:nvPicPr>
          <p:cNvPr id="4"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76215" y="0"/>
            <a:ext cx="2115785" cy="1617953"/>
          </a:xfrm>
          <a:prstGeom prst="rect">
            <a:avLst/>
          </a:prstGeo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3210" y="1332740"/>
            <a:ext cx="6548609" cy="4911457"/>
          </a:xfrm>
          <a:prstGeom prst="rect">
            <a:avLst/>
          </a:prstGeom>
        </p:spPr>
      </p:pic>
    </p:spTree>
    <p:extLst>
      <p:ext uri="{BB962C8B-B14F-4D97-AF65-F5344CB8AC3E}">
        <p14:creationId xmlns:p14="http://schemas.microsoft.com/office/powerpoint/2010/main" val="3906051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454" y="545958"/>
            <a:ext cx="9754177" cy="770226"/>
          </a:xfrm>
        </p:spPr>
        <p:txBody>
          <a:bodyPr>
            <a:normAutofit fontScale="90000"/>
          </a:bodyPr>
          <a:lstStyle/>
          <a:p>
            <a:r>
              <a:rPr lang="fr-FR" dirty="0" err="1"/>
              <a:t>Other</a:t>
            </a:r>
            <a:r>
              <a:rPr lang="fr-FR" dirty="0"/>
              <a:t> programs</a:t>
            </a:r>
          </a:p>
        </p:txBody>
      </p:sp>
      <p:sp>
        <p:nvSpPr>
          <p:cNvPr id="3" name="Text Placeholder 2"/>
          <p:cNvSpPr>
            <a:spLocks noGrp="1"/>
          </p:cNvSpPr>
          <p:nvPr>
            <p:ph type="body" idx="1"/>
          </p:nvPr>
        </p:nvSpPr>
        <p:spPr>
          <a:xfrm>
            <a:off x="457200" y="1617952"/>
            <a:ext cx="10890250" cy="4471697"/>
          </a:xfrm>
        </p:spPr>
        <p:txBody>
          <a:bodyPr>
            <a:normAutofit lnSpcReduction="10000"/>
          </a:bodyPr>
          <a:lstStyle/>
          <a:p>
            <a:r>
              <a:rPr lang="fr-FR" dirty="0">
                <a:solidFill>
                  <a:schemeClr val="tx1"/>
                </a:solidFill>
              </a:rPr>
              <a:t>-</a:t>
            </a:r>
            <a:r>
              <a:rPr lang="fr-FR" dirty="0" err="1">
                <a:solidFill>
                  <a:schemeClr val="tx1"/>
                </a:solidFill>
              </a:rPr>
              <a:t>Hospital</a:t>
            </a:r>
            <a:r>
              <a:rPr lang="fr-FR" dirty="0">
                <a:solidFill>
                  <a:schemeClr val="tx1"/>
                </a:solidFill>
              </a:rPr>
              <a:t> </a:t>
            </a:r>
            <a:r>
              <a:rPr lang="fr-FR" dirty="0" err="1">
                <a:solidFill>
                  <a:schemeClr val="tx1"/>
                </a:solidFill>
              </a:rPr>
              <a:t>evangelisation</a:t>
            </a:r>
            <a:r>
              <a:rPr lang="fr-FR" dirty="0">
                <a:solidFill>
                  <a:schemeClr val="tx1"/>
                </a:solidFill>
              </a:rPr>
              <a:t> and encouragement 3 times a </a:t>
            </a:r>
            <a:r>
              <a:rPr lang="fr-FR" dirty="0" err="1">
                <a:solidFill>
                  <a:schemeClr val="tx1"/>
                </a:solidFill>
              </a:rPr>
              <a:t>week</a:t>
            </a:r>
            <a:endParaRPr lang="fr-FR" dirty="0">
              <a:solidFill>
                <a:schemeClr val="tx1"/>
              </a:solidFill>
            </a:endParaRPr>
          </a:p>
          <a:p>
            <a:r>
              <a:rPr lang="fr-FR" dirty="0">
                <a:solidFill>
                  <a:schemeClr val="tx1"/>
                </a:solidFill>
              </a:rPr>
              <a:t>-Home </a:t>
            </a:r>
            <a:r>
              <a:rPr lang="fr-FR" dirty="0" err="1">
                <a:solidFill>
                  <a:schemeClr val="tx1"/>
                </a:solidFill>
              </a:rPr>
              <a:t>visit</a:t>
            </a:r>
            <a:r>
              <a:rPr lang="fr-FR" dirty="0">
                <a:solidFill>
                  <a:schemeClr val="tx1"/>
                </a:solidFill>
              </a:rPr>
              <a:t> </a:t>
            </a:r>
            <a:r>
              <a:rPr lang="fr-FR" dirty="0" err="1">
                <a:solidFill>
                  <a:schemeClr val="tx1"/>
                </a:solidFill>
              </a:rPr>
              <a:t>after</a:t>
            </a:r>
            <a:r>
              <a:rPr lang="fr-FR" dirty="0">
                <a:solidFill>
                  <a:schemeClr val="tx1"/>
                </a:solidFill>
              </a:rPr>
              <a:t> </a:t>
            </a:r>
            <a:r>
              <a:rPr lang="fr-FR" dirty="0" err="1">
                <a:solidFill>
                  <a:schemeClr val="tx1"/>
                </a:solidFill>
              </a:rPr>
              <a:t>discharge</a:t>
            </a:r>
            <a:r>
              <a:rPr lang="fr-FR" dirty="0">
                <a:solidFill>
                  <a:schemeClr val="tx1"/>
                </a:solidFill>
              </a:rPr>
              <a:t> </a:t>
            </a:r>
            <a:r>
              <a:rPr lang="fr-FR" dirty="0" err="1">
                <a:solidFill>
                  <a:schemeClr val="tx1"/>
                </a:solidFill>
              </a:rPr>
              <a:t>from</a:t>
            </a:r>
            <a:r>
              <a:rPr lang="fr-FR" dirty="0">
                <a:solidFill>
                  <a:schemeClr val="tx1"/>
                </a:solidFill>
              </a:rPr>
              <a:t> </a:t>
            </a:r>
            <a:r>
              <a:rPr lang="fr-FR" dirty="0" err="1">
                <a:solidFill>
                  <a:schemeClr val="tx1"/>
                </a:solidFill>
              </a:rPr>
              <a:t>hospital</a:t>
            </a:r>
            <a:endParaRPr lang="fr-FR" dirty="0">
              <a:solidFill>
                <a:schemeClr val="tx1"/>
              </a:solidFill>
            </a:endParaRPr>
          </a:p>
          <a:p>
            <a:r>
              <a:rPr lang="fr-FR" dirty="0">
                <a:solidFill>
                  <a:schemeClr val="tx1"/>
                </a:solidFill>
              </a:rPr>
              <a:t>-Home </a:t>
            </a:r>
            <a:r>
              <a:rPr lang="fr-FR" dirty="0" err="1">
                <a:solidFill>
                  <a:schemeClr val="tx1"/>
                </a:solidFill>
              </a:rPr>
              <a:t>Family</a:t>
            </a:r>
            <a:r>
              <a:rPr lang="fr-FR" dirty="0">
                <a:solidFill>
                  <a:schemeClr val="tx1"/>
                </a:solidFill>
              </a:rPr>
              <a:t> bible </a:t>
            </a:r>
            <a:r>
              <a:rPr lang="fr-FR" dirty="0" err="1">
                <a:solidFill>
                  <a:schemeClr val="tx1"/>
                </a:solidFill>
              </a:rPr>
              <a:t>study</a:t>
            </a:r>
            <a:r>
              <a:rPr lang="fr-FR" dirty="0">
                <a:solidFill>
                  <a:schemeClr val="tx1"/>
                </a:solidFill>
              </a:rPr>
              <a:t> ( parents </a:t>
            </a:r>
            <a:r>
              <a:rPr lang="fr-FR" dirty="0" err="1">
                <a:solidFill>
                  <a:schemeClr val="tx1"/>
                </a:solidFill>
              </a:rPr>
              <a:t>with</a:t>
            </a:r>
            <a:r>
              <a:rPr lang="fr-FR" dirty="0">
                <a:solidFill>
                  <a:schemeClr val="tx1"/>
                </a:solidFill>
              </a:rPr>
              <a:t> </a:t>
            </a:r>
            <a:r>
              <a:rPr lang="fr-FR" dirty="0" err="1">
                <a:solidFill>
                  <a:schemeClr val="tx1"/>
                </a:solidFill>
              </a:rPr>
              <a:t>children</a:t>
            </a:r>
            <a:r>
              <a:rPr lang="fr-FR" dirty="0">
                <a:solidFill>
                  <a:schemeClr val="tx1"/>
                </a:solidFill>
              </a:rPr>
              <a:t> </a:t>
            </a:r>
            <a:r>
              <a:rPr lang="fr-FR" dirty="0" err="1">
                <a:solidFill>
                  <a:schemeClr val="tx1"/>
                </a:solidFill>
              </a:rPr>
              <a:t>we</a:t>
            </a:r>
            <a:r>
              <a:rPr lang="fr-FR" dirty="0">
                <a:solidFill>
                  <a:schemeClr val="tx1"/>
                </a:solidFill>
              </a:rPr>
              <a:t> </a:t>
            </a:r>
            <a:r>
              <a:rPr lang="fr-FR" dirty="0" err="1">
                <a:solidFill>
                  <a:schemeClr val="tx1"/>
                </a:solidFill>
              </a:rPr>
              <a:t>knew</a:t>
            </a:r>
            <a:r>
              <a:rPr lang="fr-FR" dirty="0">
                <a:solidFill>
                  <a:schemeClr val="tx1"/>
                </a:solidFill>
              </a:rPr>
              <a:t> </a:t>
            </a:r>
            <a:r>
              <a:rPr lang="fr-FR" dirty="0" err="1">
                <a:solidFill>
                  <a:schemeClr val="tx1"/>
                </a:solidFill>
              </a:rPr>
              <a:t>from</a:t>
            </a:r>
            <a:r>
              <a:rPr lang="fr-FR" dirty="0">
                <a:solidFill>
                  <a:schemeClr val="tx1"/>
                </a:solidFill>
              </a:rPr>
              <a:t> </a:t>
            </a:r>
            <a:r>
              <a:rPr lang="fr-FR" dirty="0" err="1">
                <a:solidFill>
                  <a:schemeClr val="tx1"/>
                </a:solidFill>
              </a:rPr>
              <a:t>hospital</a:t>
            </a:r>
            <a:r>
              <a:rPr lang="fr-FR" dirty="0">
                <a:solidFill>
                  <a:schemeClr val="tx1"/>
                </a:solidFill>
              </a:rPr>
              <a:t>)</a:t>
            </a:r>
          </a:p>
          <a:p>
            <a:r>
              <a:rPr lang="fr-FR" dirty="0">
                <a:solidFill>
                  <a:schemeClr val="tx1"/>
                </a:solidFill>
              </a:rPr>
              <a:t>-</a:t>
            </a:r>
            <a:r>
              <a:rPr lang="fr-FR" dirty="0" err="1">
                <a:solidFill>
                  <a:schemeClr val="tx1"/>
                </a:solidFill>
              </a:rPr>
              <a:t>Kid’s</a:t>
            </a:r>
            <a:r>
              <a:rPr lang="fr-FR" dirty="0">
                <a:solidFill>
                  <a:schemeClr val="tx1"/>
                </a:solidFill>
              </a:rPr>
              <a:t> camp (</a:t>
            </a:r>
            <a:r>
              <a:rPr lang="fr-FR" dirty="0" err="1">
                <a:solidFill>
                  <a:schemeClr val="tx1"/>
                </a:solidFill>
              </a:rPr>
              <a:t>we</a:t>
            </a:r>
            <a:r>
              <a:rPr lang="fr-FR" dirty="0">
                <a:solidFill>
                  <a:schemeClr val="tx1"/>
                </a:solidFill>
              </a:rPr>
              <a:t> </a:t>
            </a:r>
            <a:r>
              <a:rPr lang="fr-FR" dirty="0" err="1">
                <a:solidFill>
                  <a:schemeClr val="tx1"/>
                </a:solidFill>
              </a:rPr>
              <a:t>tried</a:t>
            </a:r>
            <a:r>
              <a:rPr lang="fr-FR" dirty="0">
                <a:solidFill>
                  <a:schemeClr val="tx1"/>
                </a:solidFill>
              </a:rPr>
              <a:t> </a:t>
            </a:r>
            <a:r>
              <a:rPr lang="fr-FR" dirty="0" err="1">
                <a:solidFill>
                  <a:schemeClr val="tx1"/>
                </a:solidFill>
              </a:rPr>
              <a:t>our</a:t>
            </a:r>
            <a:r>
              <a:rPr lang="fr-FR" dirty="0">
                <a:solidFill>
                  <a:schemeClr val="tx1"/>
                </a:solidFill>
              </a:rPr>
              <a:t> 1st </a:t>
            </a:r>
            <a:r>
              <a:rPr lang="fr-FR" dirty="0" err="1">
                <a:solidFill>
                  <a:schemeClr val="tx1"/>
                </a:solidFill>
              </a:rPr>
              <a:t>experience</a:t>
            </a:r>
            <a:r>
              <a:rPr lang="fr-FR" dirty="0">
                <a:solidFill>
                  <a:schemeClr val="tx1"/>
                </a:solidFill>
              </a:rPr>
              <a:t> in </a:t>
            </a:r>
            <a:r>
              <a:rPr lang="fr-FR" dirty="0" err="1">
                <a:solidFill>
                  <a:schemeClr val="tx1"/>
                </a:solidFill>
              </a:rPr>
              <a:t>December</a:t>
            </a:r>
            <a:r>
              <a:rPr lang="fr-FR" dirty="0">
                <a:solidFill>
                  <a:schemeClr val="tx1"/>
                </a:solidFill>
              </a:rPr>
              <a:t> 2020 and the feedback are </a:t>
            </a:r>
            <a:r>
              <a:rPr lang="fr-FR" dirty="0" err="1">
                <a:solidFill>
                  <a:schemeClr val="tx1"/>
                </a:solidFill>
              </a:rPr>
              <a:t>amazing</a:t>
            </a:r>
            <a:r>
              <a:rPr lang="fr-FR" dirty="0">
                <a:solidFill>
                  <a:schemeClr val="tx1"/>
                </a:solidFill>
              </a:rPr>
              <a:t> </a:t>
            </a:r>
            <a:r>
              <a:rPr lang="fr-FR" dirty="0" err="1">
                <a:solidFill>
                  <a:schemeClr val="tx1"/>
                </a:solidFill>
              </a:rPr>
              <a:t>from</a:t>
            </a:r>
            <a:r>
              <a:rPr lang="fr-FR" dirty="0">
                <a:solidFill>
                  <a:schemeClr val="tx1"/>
                </a:solidFill>
              </a:rPr>
              <a:t> </a:t>
            </a:r>
            <a:r>
              <a:rPr lang="fr-FR" dirty="0" err="1">
                <a:solidFill>
                  <a:schemeClr val="tx1"/>
                </a:solidFill>
              </a:rPr>
              <a:t>their</a:t>
            </a:r>
            <a:r>
              <a:rPr lang="fr-FR" dirty="0">
                <a:solidFill>
                  <a:schemeClr val="tx1"/>
                </a:solidFill>
              </a:rPr>
              <a:t> parents. </a:t>
            </a:r>
            <a:r>
              <a:rPr lang="fr-FR" dirty="0" err="1">
                <a:solidFill>
                  <a:schemeClr val="tx1"/>
                </a:solidFill>
              </a:rPr>
              <a:t>We</a:t>
            </a:r>
            <a:r>
              <a:rPr lang="fr-FR" dirty="0">
                <a:solidFill>
                  <a:schemeClr val="tx1"/>
                </a:solidFill>
              </a:rPr>
              <a:t> </a:t>
            </a:r>
            <a:r>
              <a:rPr lang="fr-FR" dirty="0" err="1">
                <a:solidFill>
                  <a:schemeClr val="tx1"/>
                </a:solidFill>
              </a:rPr>
              <a:t>want</a:t>
            </a:r>
            <a:r>
              <a:rPr lang="fr-FR" dirty="0">
                <a:solidFill>
                  <a:schemeClr val="tx1"/>
                </a:solidFill>
              </a:rPr>
              <a:t> to do </a:t>
            </a:r>
            <a:r>
              <a:rPr lang="fr-FR" dirty="0" err="1">
                <a:solidFill>
                  <a:schemeClr val="tx1"/>
                </a:solidFill>
              </a:rPr>
              <a:t>this</a:t>
            </a:r>
            <a:r>
              <a:rPr lang="fr-FR" dirty="0">
                <a:solidFill>
                  <a:schemeClr val="tx1"/>
                </a:solidFill>
              </a:rPr>
              <a:t> </a:t>
            </a:r>
            <a:r>
              <a:rPr lang="fr-FR" dirty="0" err="1">
                <a:solidFill>
                  <a:schemeClr val="tx1"/>
                </a:solidFill>
              </a:rPr>
              <a:t>often</a:t>
            </a:r>
            <a:r>
              <a:rPr lang="fr-FR" dirty="0">
                <a:solidFill>
                  <a:schemeClr val="tx1"/>
                </a:solidFill>
              </a:rPr>
              <a:t>): </a:t>
            </a:r>
            <a:r>
              <a:rPr lang="fr-FR" dirty="0" err="1">
                <a:solidFill>
                  <a:schemeClr val="tx1"/>
                </a:solidFill>
              </a:rPr>
              <a:t>After</a:t>
            </a:r>
            <a:r>
              <a:rPr lang="fr-FR" dirty="0">
                <a:solidFill>
                  <a:schemeClr val="tx1"/>
                </a:solidFill>
              </a:rPr>
              <a:t> few </a:t>
            </a:r>
            <a:r>
              <a:rPr lang="fr-FR" dirty="0" err="1">
                <a:solidFill>
                  <a:schemeClr val="tx1"/>
                </a:solidFill>
              </a:rPr>
              <a:t>months</a:t>
            </a:r>
            <a:r>
              <a:rPr lang="fr-FR" dirty="0">
                <a:solidFill>
                  <a:schemeClr val="tx1"/>
                </a:solidFill>
              </a:rPr>
              <a:t>/</a:t>
            </a:r>
            <a:r>
              <a:rPr lang="fr-FR" dirty="0" err="1">
                <a:solidFill>
                  <a:schemeClr val="tx1"/>
                </a:solidFill>
              </a:rPr>
              <a:t>years</a:t>
            </a:r>
            <a:r>
              <a:rPr lang="fr-FR" dirty="0">
                <a:solidFill>
                  <a:schemeClr val="tx1"/>
                </a:solidFill>
              </a:rPr>
              <a:t> of good </a:t>
            </a:r>
            <a:r>
              <a:rPr lang="fr-FR" dirty="0" err="1">
                <a:solidFill>
                  <a:schemeClr val="tx1"/>
                </a:solidFill>
              </a:rPr>
              <a:t>relationship</a:t>
            </a:r>
            <a:r>
              <a:rPr lang="fr-FR" dirty="0">
                <a:solidFill>
                  <a:schemeClr val="tx1"/>
                </a:solidFill>
              </a:rPr>
              <a:t>, </a:t>
            </a:r>
            <a:r>
              <a:rPr lang="fr-FR" dirty="0" err="1">
                <a:solidFill>
                  <a:schemeClr val="tx1"/>
                </a:solidFill>
              </a:rPr>
              <a:t>some</a:t>
            </a:r>
            <a:r>
              <a:rPr lang="fr-FR" dirty="0">
                <a:solidFill>
                  <a:schemeClr val="tx1"/>
                </a:solidFill>
              </a:rPr>
              <a:t> parents trust us to </a:t>
            </a:r>
            <a:r>
              <a:rPr lang="fr-FR" dirty="0" err="1">
                <a:solidFill>
                  <a:schemeClr val="tx1"/>
                </a:solidFill>
              </a:rPr>
              <a:t>send</a:t>
            </a:r>
            <a:r>
              <a:rPr lang="fr-FR" dirty="0">
                <a:solidFill>
                  <a:schemeClr val="tx1"/>
                </a:solidFill>
              </a:rPr>
              <a:t> </a:t>
            </a:r>
            <a:r>
              <a:rPr lang="fr-FR" dirty="0" err="1">
                <a:solidFill>
                  <a:schemeClr val="tx1"/>
                </a:solidFill>
              </a:rPr>
              <a:t>their</a:t>
            </a:r>
            <a:r>
              <a:rPr lang="fr-FR" dirty="0">
                <a:solidFill>
                  <a:schemeClr val="tx1"/>
                </a:solidFill>
              </a:rPr>
              <a:t> </a:t>
            </a:r>
            <a:r>
              <a:rPr lang="fr-FR" dirty="0" err="1">
                <a:solidFill>
                  <a:schemeClr val="tx1"/>
                </a:solidFill>
              </a:rPr>
              <a:t>children</a:t>
            </a:r>
            <a:r>
              <a:rPr lang="fr-FR" dirty="0">
                <a:solidFill>
                  <a:schemeClr val="tx1"/>
                </a:solidFill>
              </a:rPr>
              <a:t> </a:t>
            </a:r>
            <a:r>
              <a:rPr lang="fr-FR" dirty="0" err="1">
                <a:solidFill>
                  <a:schemeClr val="tx1"/>
                </a:solidFill>
              </a:rPr>
              <a:t>during</a:t>
            </a:r>
            <a:r>
              <a:rPr lang="fr-FR" dirty="0">
                <a:solidFill>
                  <a:schemeClr val="tx1"/>
                </a:solidFill>
              </a:rPr>
              <a:t> few </a:t>
            </a:r>
            <a:r>
              <a:rPr lang="fr-FR" dirty="0" err="1">
                <a:solidFill>
                  <a:schemeClr val="tx1"/>
                </a:solidFill>
              </a:rPr>
              <a:t>days</a:t>
            </a:r>
            <a:r>
              <a:rPr lang="fr-FR" dirty="0">
                <a:solidFill>
                  <a:schemeClr val="tx1"/>
                </a:solidFill>
              </a:rPr>
              <a:t>. </a:t>
            </a:r>
            <a:r>
              <a:rPr lang="fr-FR" dirty="0" err="1">
                <a:solidFill>
                  <a:schemeClr val="tx1"/>
                </a:solidFill>
              </a:rPr>
              <a:t>It’s</a:t>
            </a:r>
            <a:r>
              <a:rPr lang="fr-FR" dirty="0">
                <a:solidFill>
                  <a:schemeClr val="tx1"/>
                </a:solidFill>
              </a:rPr>
              <a:t> a </a:t>
            </a:r>
            <a:r>
              <a:rPr lang="fr-FR" dirty="0" err="1">
                <a:solidFill>
                  <a:schemeClr val="tx1"/>
                </a:solidFill>
              </a:rPr>
              <a:t>wonderful</a:t>
            </a:r>
            <a:r>
              <a:rPr lang="fr-FR" dirty="0">
                <a:solidFill>
                  <a:schemeClr val="tx1"/>
                </a:solidFill>
              </a:rPr>
              <a:t> program </a:t>
            </a:r>
            <a:r>
              <a:rPr lang="fr-FR" dirty="0" err="1">
                <a:solidFill>
                  <a:schemeClr val="tx1"/>
                </a:solidFill>
              </a:rPr>
              <a:t>where</a:t>
            </a:r>
            <a:r>
              <a:rPr lang="fr-FR" dirty="0">
                <a:solidFill>
                  <a:schemeClr val="tx1"/>
                </a:solidFill>
              </a:rPr>
              <a:t> </a:t>
            </a:r>
            <a:r>
              <a:rPr lang="fr-FR" dirty="0" err="1">
                <a:solidFill>
                  <a:schemeClr val="tx1"/>
                </a:solidFill>
              </a:rPr>
              <a:t>children</a:t>
            </a:r>
            <a:r>
              <a:rPr lang="fr-FR" dirty="0">
                <a:solidFill>
                  <a:schemeClr val="tx1"/>
                </a:solidFill>
              </a:rPr>
              <a:t> are happy to </a:t>
            </a:r>
            <a:r>
              <a:rPr lang="fr-FR" dirty="0" err="1">
                <a:solidFill>
                  <a:schemeClr val="tx1"/>
                </a:solidFill>
              </a:rPr>
              <a:t>experience</a:t>
            </a:r>
            <a:r>
              <a:rPr lang="fr-FR" dirty="0">
                <a:solidFill>
                  <a:schemeClr val="tx1"/>
                </a:solidFill>
              </a:rPr>
              <a:t> </a:t>
            </a:r>
            <a:r>
              <a:rPr lang="fr-FR" dirty="0" err="1">
                <a:solidFill>
                  <a:schemeClr val="tx1"/>
                </a:solidFill>
              </a:rPr>
              <a:t>another</a:t>
            </a:r>
            <a:r>
              <a:rPr lang="fr-FR" dirty="0">
                <a:solidFill>
                  <a:schemeClr val="tx1"/>
                </a:solidFill>
              </a:rPr>
              <a:t> life. </a:t>
            </a:r>
            <a:r>
              <a:rPr lang="fr-FR" dirty="0" err="1">
                <a:solidFill>
                  <a:schemeClr val="tx1"/>
                </a:solidFill>
              </a:rPr>
              <a:t>Prayer</a:t>
            </a:r>
            <a:r>
              <a:rPr lang="fr-FR" dirty="0">
                <a:solidFill>
                  <a:schemeClr val="tx1"/>
                </a:solidFill>
              </a:rPr>
              <a:t> meeting, </a:t>
            </a:r>
            <a:r>
              <a:rPr lang="fr-FR" dirty="0" err="1">
                <a:solidFill>
                  <a:schemeClr val="tx1"/>
                </a:solidFill>
              </a:rPr>
              <a:t>learning</a:t>
            </a:r>
            <a:r>
              <a:rPr lang="fr-FR" dirty="0">
                <a:solidFill>
                  <a:schemeClr val="tx1"/>
                </a:solidFill>
              </a:rPr>
              <a:t>, </a:t>
            </a:r>
            <a:r>
              <a:rPr lang="fr-FR" dirty="0" err="1">
                <a:solidFill>
                  <a:schemeClr val="tx1"/>
                </a:solidFill>
              </a:rPr>
              <a:t>nice</a:t>
            </a:r>
            <a:r>
              <a:rPr lang="fr-FR" dirty="0">
                <a:solidFill>
                  <a:schemeClr val="tx1"/>
                </a:solidFill>
              </a:rPr>
              <a:t> </a:t>
            </a:r>
            <a:r>
              <a:rPr lang="fr-FR" dirty="0" err="1">
                <a:solidFill>
                  <a:schemeClr val="tx1"/>
                </a:solidFill>
              </a:rPr>
              <a:t>food</a:t>
            </a:r>
            <a:r>
              <a:rPr lang="fr-FR" dirty="0">
                <a:solidFill>
                  <a:schemeClr val="tx1"/>
                </a:solidFill>
              </a:rPr>
              <a:t>, </a:t>
            </a:r>
            <a:r>
              <a:rPr lang="fr-FR" dirty="0" err="1">
                <a:solidFill>
                  <a:schemeClr val="tx1"/>
                </a:solidFill>
              </a:rPr>
              <a:t>games</a:t>
            </a:r>
            <a:r>
              <a:rPr lang="fr-FR" dirty="0">
                <a:solidFill>
                  <a:schemeClr val="tx1"/>
                </a:solidFill>
              </a:rPr>
              <a:t>, </a:t>
            </a:r>
            <a:r>
              <a:rPr lang="fr-FR" dirty="0" err="1">
                <a:solidFill>
                  <a:schemeClr val="tx1"/>
                </a:solidFill>
              </a:rPr>
              <a:t>mercy</a:t>
            </a:r>
            <a:r>
              <a:rPr lang="fr-FR" dirty="0">
                <a:solidFill>
                  <a:schemeClr val="tx1"/>
                </a:solidFill>
              </a:rPr>
              <a:t> </a:t>
            </a:r>
            <a:r>
              <a:rPr lang="fr-FR" dirty="0" err="1">
                <a:solidFill>
                  <a:schemeClr val="tx1"/>
                </a:solidFill>
              </a:rPr>
              <a:t>ministry</a:t>
            </a:r>
            <a:r>
              <a:rPr lang="fr-FR" dirty="0">
                <a:solidFill>
                  <a:schemeClr val="tx1"/>
                </a:solidFill>
              </a:rPr>
              <a:t> to the </a:t>
            </a:r>
            <a:r>
              <a:rPr lang="fr-FR" dirty="0" err="1">
                <a:solidFill>
                  <a:schemeClr val="tx1"/>
                </a:solidFill>
              </a:rPr>
              <a:t>community</a:t>
            </a:r>
            <a:r>
              <a:rPr lang="fr-FR" dirty="0">
                <a:solidFill>
                  <a:schemeClr val="tx1"/>
                </a:solidFill>
              </a:rPr>
              <a:t> </a:t>
            </a:r>
            <a:r>
              <a:rPr lang="fr-FR" dirty="0" err="1">
                <a:solidFill>
                  <a:schemeClr val="tx1"/>
                </a:solidFill>
              </a:rPr>
              <a:t>where</a:t>
            </a:r>
            <a:r>
              <a:rPr lang="fr-FR" dirty="0">
                <a:solidFill>
                  <a:schemeClr val="tx1"/>
                </a:solidFill>
              </a:rPr>
              <a:t> the camp </a:t>
            </a:r>
            <a:r>
              <a:rPr lang="fr-FR" dirty="0" err="1">
                <a:solidFill>
                  <a:schemeClr val="tx1"/>
                </a:solidFill>
              </a:rPr>
              <a:t>is</a:t>
            </a:r>
            <a:r>
              <a:rPr lang="fr-FR" dirty="0">
                <a:solidFill>
                  <a:schemeClr val="tx1"/>
                </a:solidFill>
              </a:rPr>
              <a:t> happening (</a:t>
            </a:r>
            <a:r>
              <a:rPr lang="fr-FR" dirty="0" err="1">
                <a:solidFill>
                  <a:schemeClr val="tx1"/>
                </a:solidFill>
              </a:rPr>
              <a:t>childre</a:t>
            </a:r>
            <a:r>
              <a:rPr lang="fr-FR" dirty="0">
                <a:solidFill>
                  <a:schemeClr val="tx1"/>
                </a:solidFill>
              </a:rPr>
              <a:t> sharing the gospel and </a:t>
            </a:r>
            <a:r>
              <a:rPr lang="fr-FR" dirty="0" err="1">
                <a:solidFill>
                  <a:schemeClr val="tx1"/>
                </a:solidFill>
              </a:rPr>
              <a:t>pray</a:t>
            </a:r>
            <a:r>
              <a:rPr lang="fr-FR" dirty="0">
                <a:solidFill>
                  <a:schemeClr val="tx1"/>
                </a:solidFill>
              </a:rPr>
              <a:t> for the </a:t>
            </a:r>
            <a:r>
              <a:rPr lang="fr-FR" dirty="0" err="1">
                <a:solidFill>
                  <a:schemeClr val="tx1"/>
                </a:solidFill>
              </a:rPr>
              <a:t>poor</a:t>
            </a:r>
            <a:r>
              <a:rPr lang="fr-FR" dirty="0">
                <a:solidFill>
                  <a:schemeClr val="tx1"/>
                </a:solidFill>
              </a:rPr>
              <a:t> </a:t>
            </a:r>
            <a:r>
              <a:rPr lang="fr-FR" dirty="0" err="1">
                <a:solidFill>
                  <a:schemeClr val="tx1"/>
                </a:solidFill>
              </a:rPr>
              <a:t>family</a:t>
            </a:r>
            <a:r>
              <a:rPr lang="fr-FR" dirty="0">
                <a:solidFill>
                  <a:schemeClr val="tx1"/>
                </a:solidFill>
              </a:rPr>
              <a:t>, </a:t>
            </a:r>
            <a:r>
              <a:rPr lang="fr-FR" dirty="0" err="1">
                <a:solidFill>
                  <a:schemeClr val="tx1"/>
                </a:solidFill>
              </a:rPr>
              <a:t>they</a:t>
            </a:r>
            <a:r>
              <a:rPr lang="fr-FR" dirty="0">
                <a:solidFill>
                  <a:schemeClr val="tx1"/>
                </a:solidFill>
              </a:rPr>
              <a:t> </a:t>
            </a:r>
            <a:r>
              <a:rPr lang="fr-FR" dirty="0" err="1">
                <a:solidFill>
                  <a:schemeClr val="tx1"/>
                </a:solidFill>
              </a:rPr>
              <a:t>share</a:t>
            </a:r>
            <a:r>
              <a:rPr lang="fr-FR" dirty="0">
                <a:solidFill>
                  <a:schemeClr val="tx1"/>
                </a:solidFill>
              </a:rPr>
              <a:t> a package of </a:t>
            </a:r>
            <a:r>
              <a:rPr lang="fr-FR" dirty="0" err="1">
                <a:solidFill>
                  <a:schemeClr val="tx1"/>
                </a:solidFill>
              </a:rPr>
              <a:t>food</a:t>
            </a:r>
            <a:r>
              <a:rPr lang="fr-FR" dirty="0">
                <a:solidFill>
                  <a:schemeClr val="tx1"/>
                </a:solidFill>
              </a:rPr>
              <a:t> for </a:t>
            </a:r>
            <a:r>
              <a:rPr lang="fr-FR" dirty="0" err="1">
                <a:solidFill>
                  <a:schemeClr val="tx1"/>
                </a:solidFill>
              </a:rPr>
              <a:t>them</a:t>
            </a:r>
            <a:r>
              <a:rPr lang="fr-FR" dirty="0">
                <a:solidFill>
                  <a:schemeClr val="tx1"/>
                </a:solidFill>
              </a:rPr>
              <a:t>)</a:t>
            </a:r>
          </a:p>
          <a:p>
            <a:r>
              <a:rPr lang="fr-FR" dirty="0">
                <a:solidFill>
                  <a:schemeClr val="tx1"/>
                </a:solidFill>
              </a:rPr>
              <a:t>-</a:t>
            </a:r>
            <a:r>
              <a:rPr lang="fr-FR" dirty="0" err="1">
                <a:solidFill>
                  <a:schemeClr val="tx1"/>
                </a:solidFill>
              </a:rPr>
              <a:t>Farming</a:t>
            </a:r>
            <a:r>
              <a:rPr lang="fr-FR" dirty="0">
                <a:solidFill>
                  <a:schemeClr val="tx1"/>
                </a:solidFill>
              </a:rPr>
              <a:t> Project: </a:t>
            </a:r>
            <a:r>
              <a:rPr lang="fr-FR" dirty="0" err="1">
                <a:solidFill>
                  <a:schemeClr val="tx1"/>
                </a:solidFill>
              </a:rPr>
              <a:t>We</a:t>
            </a:r>
            <a:r>
              <a:rPr lang="fr-FR" dirty="0">
                <a:solidFill>
                  <a:schemeClr val="tx1"/>
                </a:solidFill>
              </a:rPr>
              <a:t> plant </a:t>
            </a:r>
            <a:r>
              <a:rPr lang="fr-FR" dirty="0" err="1">
                <a:solidFill>
                  <a:schemeClr val="tx1"/>
                </a:solidFill>
              </a:rPr>
              <a:t>many</a:t>
            </a:r>
            <a:r>
              <a:rPr lang="fr-FR" dirty="0">
                <a:solidFill>
                  <a:schemeClr val="tx1"/>
                </a:solidFill>
              </a:rPr>
              <a:t> </a:t>
            </a:r>
            <a:r>
              <a:rPr lang="fr-FR" dirty="0" err="1">
                <a:solidFill>
                  <a:schemeClr val="tx1"/>
                </a:solidFill>
              </a:rPr>
              <a:t>things</a:t>
            </a:r>
            <a:r>
              <a:rPr lang="fr-FR" dirty="0">
                <a:solidFill>
                  <a:schemeClr val="tx1"/>
                </a:solidFill>
              </a:rPr>
              <a:t>  and </a:t>
            </a:r>
            <a:r>
              <a:rPr lang="fr-FR" dirty="0" err="1">
                <a:solidFill>
                  <a:schemeClr val="tx1"/>
                </a:solidFill>
              </a:rPr>
              <a:t>give</a:t>
            </a:r>
            <a:r>
              <a:rPr lang="fr-FR" dirty="0">
                <a:solidFill>
                  <a:schemeClr val="tx1"/>
                </a:solidFill>
              </a:rPr>
              <a:t> </a:t>
            </a:r>
            <a:r>
              <a:rPr lang="fr-FR" dirty="0" err="1">
                <a:solidFill>
                  <a:schemeClr val="tx1"/>
                </a:solidFill>
              </a:rPr>
              <a:t>away</a:t>
            </a:r>
            <a:r>
              <a:rPr lang="fr-FR" dirty="0">
                <a:solidFill>
                  <a:schemeClr val="tx1"/>
                </a:solidFill>
              </a:rPr>
              <a:t> the production for </a:t>
            </a:r>
            <a:r>
              <a:rPr lang="fr-FR" dirty="0" err="1">
                <a:solidFill>
                  <a:schemeClr val="tx1"/>
                </a:solidFill>
              </a:rPr>
              <a:t>needy</a:t>
            </a:r>
            <a:r>
              <a:rPr lang="fr-FR" dirty="0">
                <a:solidFill>
                  <a:schemeClr val="tx1"/>
                </a:solidFill>
              </a:rPr>
              <a:t> people </a:t>
            </a:r>
            <a:r>
              <a:rPr lang="fr-FR" dirty="0" err="1">
                <a:solidFill>
                  <a:schemeClr val="tx1"/>
                </a:solidFill>
              </a:rPr>
              <a:t>who</a:t>
            </a:r>
            <a:r>
              <a:rPr lang="fr-FR" dirty="0">
                <a:solidFill>
                  <a:schemeClr val="tx1"/>
                </a:solidFill>
              </a:rPr>
              <a:t> </a:t>
            </a:r>
            <a:r>
              <a:rPr lang="fr-FR" dirty="0" err="1">
                <a:solidFill>
                  <a:schemeClr val="tx1"/>
                </a:solidFill>
              </a:rPr>
              <a:t>knock</a:t>
            </a:r>
            <a:r>
              <a:rPr lang="fr-FR" dirty="0">
                <a:solidFill>
                  <a:schemeClr val="tx1"/>
                </a:solidFill>
              </a:rPr>
              <a:t> </a:t>
            </a:r>
            <a:r>
              <a:rPr lang="fr-FR" dirty="0" err="1">
                <a:solidFill>
                  <a:schemeClr val="tx1"/>
                </a:solidFill>
              </a:rPr>
              <a:t>our</a:t>
            </a:r>
            <a:r>
              <a:rPr lang="fr-FR" dirty="0">
                <a:solidFill>
                  <a:schemeClr val="tx1"/>
                </a:solidFill>
              </a:rPr>
              <a:t> </a:t>
            </a:r>
            <a:r>
              <a:rPr lang="fr-FR" dirty="0" err="1">
                <a:solidFill>
                  <a:schemeClr val="tx1"/>
                </a:solidFill>
              </a:rPr>
              <a:t>door</a:t>
            </a:r>
            <a:r>
              <a:rPr lang="fr-FR" dirty="0">
                <a:solidFill>
                  <a:schemeClr val="tx1"/>
                </a:solidFill>
              </a:rPr>
              <a:t> </a:t>
            </a:r>
            <a:r>
              <a:rPr lang="fr-FR" dirty="0" err="1">
                <a:solidFill>
                  <a:schemeClr val="tx1"/>
                </a:solidFill>
              </a:rPr>
              <a:t>asking</a:t>
            </a:r>
            <a:r>
              <a:rPr lang="fr-FR" dirty="0">
                <a:solidFill>
                  <a:schemeClr val="tx1"/>
                </a:solidFill>
              </a:rPr>
              <a:t> for </a:t>
            </a:r>
            <a:r>
              <a:rPr lang="fr-FR" dirty="0" err="1">
                <a:solidFill>
                  <a:schemeClr val="tx1"/>
                </a:solidFill>
              </a:rPr>
              <a:t>food</a:t>
            </a:r>
            <a:r>
              <a:rPr lang="fr-FR" dirty="0">
                <a:solidFill>
                  <a:schemeClr val="tx1"/>
                </a:solidFill>
              </a:rPr>
              <a:t>. </a:t>
            </a:r>
            <a:r>
              <a:rPr lang="fr-FR" dirty="0" err="1">
                <a:solidFill>
                  <a:schemeClr val="tx1"/>
                </a:solidFill>
              </a:rPr>
              <a:t>We</a:t>
            </a:r>
            <a:r>
              <a:rPr lang="fr-FR" dirty="0">
                <a:solidFill>
                  <a:schemeClr val="tx1"/>
                </a:solidFill>
              </a:rPr>
              <a:t> </a:t>
            </a:r>
            <a:r>
              <a:rPr lang="fr-FR" dirty="0" err="1">
                <a:solidFill>
                  <a:schemeClr val="tx1"/>
                </a:solidFill>
              </a:rPr>
              <a:t>also</a:t>
            </a:r>
            <a:r>
              <a:rPr lang="fr-FR" dirty="0">
                <a:solidFill>
                  <a:schemeClr val="tx1"/>
                </a:solidFill>
              </a:rPr>
              <a:t> encourage </a:t>
            </a:r>
            <a:r>
              <a:rPr lang="fr-FR" dirty="0" err="1">
                <a:solidFill>
                  <a:schemeClr val="tx1"/>
                </a:solidFill>
              </a:rPr>
              <a:t>family</a:t>
            </a:r>
            <a:r>
              <a:rPr lang="fr-FR" dirty="0">
                <a:solidFill>
                  <a:schemeClr val="tx1"/>
                </a:solidFill>
              </a:rPr>
              <a:t> to have </a:t>
            </a:r>
            <a:r>
              <a:rPr lang="fr-FR" dirty="0" err="1">
                <a:solidFill>
                  <a:schemeClr val="tx1"/>
                </a:solidFill>
              </a:rPr>
              <a:t>their</a:t>
            </a:r>
            <a:r>
              <a:rPr lang="fr-FR" dirty="0">
                <a:solidFill>
                  <a:schemeClr val="tx1"/>
                </a:solidFill>
              </a:rPr>
              <a:t> </a:t>
            </a:r>
            <a:r>
              <a:rPr lang="fr-FR" dirty="0" err="1">
                <a:solidFill>
                  <a:schemeClr val="tx1"/>
                </a:solidFill>
              </a:rPr>
              <a:t>little</a:t>
            </a:r>
            <a:r>
              <a:rPr lang="fr-FR" dirty="0">
                <a:solidFill>
                  <a:schemeClr val="tx1"/>
                </a:solidFill>
              </a:rPr>
              <a:t> </a:t>
            </a:r>
            <a:r>
              <a:rPr lang="fr-FR" dirty="0" err="1">
                <a:solidFill>
                  <a:schemeClr val="tx1"/>
                </a:solidFill>
              </a:rPr>
              <a:t>vegetable</a:t>
            </a:r>
            <a:r>
              <a:rPr lang="fr-FR" dirty="0">
                <a:solidFill>
                  <a:schemeClr val="tx1"/>
                </a:solidFill>
              </a:rPr>
              <a:t> </a:t>
            </a:r>
            <a:r>
              <a:rPr lang="fr-FR" dirty="0" err="1">
                <a:solidFill>
                  <a:schemeClr val="tx1"/>
                </a:solidFill>
              </a:rPr>
              <a:t>garden</a:t>
            </a:r>
            <a:r>
              <a:rPr lang="fr-FR" dirty="0">
                <a:solidFill>
                  <a:schemeClr val="tx1"/>
                </a:solidFill>
              </a:rPr>
              <a:t> .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76215" y="0"/>
            <a:ext cx="2115785" cy="1617953"/>
          </a:xfrm>
          <a:prstGeom prst="rect">
            <a:avLst/>
          </a:prstGeom>
        </p:spPr>
      </p:pic>
    </p:spTree>
    <p:extLst>
      <p:ext uri="{BB962C8B-B14F-4D97-AF65-F5344CB8AC3E}">
        <p14:creationId xmlns:p14="http://schemas.microsoft.com/office/powerpoint/2010/main" val="2895986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839788" y="365125"/>
            <a:ext cx="10515600" cy="961399"/>
          </a:xfrm>
        </p:spPr>
        <p:txBody>
          <a:bodyPr/>
          <a:lstStyle/>
          <a:p>
            <a:r>
              <a:rPr lang="en-US" dirty="0"/>
              <a:t>Current situation (January 2022)</a:t>
            </a:r>
          </a:p>
        </p:txBody>
      </p:sp>
      <p:sp>
        <p:nvSpPr>
          <p:cNvPr id="2" name="Text Placeholder 1"/>
          <p:cNvSpPr>
            <a:spLocks noGrp="1"/>
          </p:cNvSpPr>
          <p:nvPr>
            <p:ph type="body" idx="1"/>
          </p:nvPr>
        </p:nvSpPr>
        <p:spPr>
          <a:xfrm>
            <a:off x="1055711" y="1205997"/>
            <a:ext cx="5157787" cy="823912"/>
          </a:xfrm>
        </p:spPr>
        <p:txBody>
          <a:bodyPr/>
          <a:lstStyle/>
          <a:p>
            <a:r>
              <a:rPr lang="en-US" dirty="0">
                <a:solidFill>
                  <a:srgbClr val="0070C0"/>
                </a:solidFill>
              </a:rPr>
              <a:t>Sunshine Project </a:t>
            </a:r>
          </a:p>
        </p:txBody>
      </p:sp>
      <p:sp>
        <p:nvSpPr>
          <p:cNvPr id="3" name="Content Placeholder 2"/>
          <p:cNvSpPr>
            <a:spLocks noGrp="1"/>
          </p:cNvSpPr>
          <p:nvPr>
            <p:ph sz="half" idx="2"/>
          </p:nvPr>
        </p:nvSpPr>
        <p:spPr>
          <a:xfrm>
            <a:off x="218941" y="2132940"/>
            <a:ext cx="5778635" cy="4056723"/>
          </a:xfrm>
        </p:spPr>
        <p:txBody>
          <a:bodyPr>
            <a:noAutofit/>
          </a:bodyPr>
          <a:lstStyle/>
          <a:p>
            <a:r>
              <a:rPr lang="en-US" sz="2600" dirty="0"/>
              <a:t>We have more parents coming to us because of the economic crisis caused by Covid-19.We receive more than 30 requests per day of sick children/pregnant women. </a:t>
            </a:r>
          </a:p>
          <a:p>
            <a:r>
              <a:rPr lang="en-US" sz="2600" dirty="0"/>
              <a:t>90 % of our funds are from local individual donations, followers on our social media page. </a:t>
            </a:r>
          </a:p>
          <a:p>
            <a:r>
              <a:rPr lang="en-US" sz="2600" dirty="0"/>
              <a:t>We are not well equipped to proceed for International partnership and trying  to develop that side.</a:t>
            </a:r>
          </a:p>
        </p:txBody>
      </p:sp>
      <p:sp>
        <p:nvSpPr>
          <p:cNvPr id="4" name="Text Placeholder 3"/>
          <p:cNvSpPr>
            <a:spLocks noGrp="1"/>
          </p:cNvSpPr>
          <p:nvPr>
            <p:ph type="body" sz="quarter" idx="3"/>
          </p:nvPr>
        </p:nvSpPr>
        <p:spPr>
          <a:xfrm>
            <a:off x="6979075" y="1309028"/>
            <a:ext cx="5183188" cy="823912"/>
          </a:xfrm>
        </p:spPr>
        <p:txBody>
          <a:bodyPr/>
          <a:lstStyle/>
          <a:p>
            <a:r>
              <a:rPr lang="en-US" dirty="0">
                <a:solidFill>
                  <a:srgbClr val="0070C0"/>
                </a:solidFill>
              </a:rPr>
              <a:t>KMCC </a:t>
            </a:r>
          </a:p>
        </p:txBody>
      </p:sp>
      <p:sp>
        <p:nvSpPr>
          <p:cNvPr id="5" name="Content Placeholder 4"/>
          <p:cNvSpPr>
            <a:spLocks noGrp="1"/>
          </p:cNvSpPr>
          <p:nvPr>
            <p:ph sz="quarter" idx="4"/>
          </p:nvPr>
        </p:nvSpPr>
        <p:spPr>
          <a:xfrm>
            <a:off x="5997576" y="2279562"/>
            <a:ext cx="5357812" cy="3910102"/>
          </a:xfrm>
        </p:spPr>
        <p:txBody>
          <a:bodyPr>
            <a:normAutofit fontScale="92500" lnSpcReduction="10000"/>
          </a:bodyPr>
          <a:lstStyle/>
          <a:p>
            <a:r>
              <a:rPr lang="en-US" dirty="0"/>
              <a:t>There are more than 2000 maternities in Madagascar, all of which care for preterm but about 90 % of them don’t have incubators. We have introduced and implemented the KMCC in 24 hospitals and maternities in the last 8 years. </a:t>
            </a:r>
          </a:p>
          <a:p>
            <a:r>
              <a:rPr lang="en-US" dirty="0"/>
              <a:t>Many hospitals and maternities have requested this program but we couldn’t due to lack of funds.  </a:t>
            </a: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76215" y="0"/>
            <a:ext cx="2115785" cy="1617953"/>
          </a:xfrm>
          <a:prstGeom prst="rect">
            <a:avLst/>
          </a:prstGeom>
        </p:spPr>
      </p:pic>
    </p:spTree>
    <p:extLst>
      <p:ext uri="{BB962C8B-B14F-4D97-AF65-F5344CB8AC3E}">
        <p14:creationId xmlns:p14="http://schemas.microsoft.com/office/powerpoint/2010/main" val="2336938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34096" y="365125"/>
            <a:ext cx="10619704" cy="897005"/>
          </a:xfrm>
        </p:spPr>
        <p:txBody>
          <a:bodyPr/>
          <a:lstStyle/>
          <a:p>
            <a:r>
              <a:rPr lang="en-US" dirty="0"/>
              <a:t>Our goals: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76215" y="0"/>
            <a:ext cx="2115785" cy="1617953"/>
          </a:xfrm>
          <a:prstGeom prst="rect">
            <a:avLst/>
          </a:prstGeom>
        </p:spPr>
      </p:pic>
      <p:sp>
        <p:nvSpPr>
          <p:cNvPr id="2" name="TextBox 1"/>
          <p:cNvSpPr txBox="1"/>
          <p:nvPr/>
        </p:nvSpPr>
        <p:spPr>
          <a:xfrm>
            <a:off x="901520" y="1617953"/>
            <a:ext cx="10080158" cy="2031325"/>
          </a:xfrm>
          <a:prstGeom prst="rect">
            <a:avLst/>
          </a:prstGeom>
          <a:noFill/>
        </p:spPr>
        <p:txBody>
          <a:bodyPr wrap="square" rtlCol="0">
            <a:spAutoFit/>
          </a:bodyPr>
          <a:lstStyle/>
          <a:p>
            <a:pPr marL="285750" indent="-285750">
              <a:buFont typeface="Arial" panose="020B0604020202020204" pitchFamily="34" charset="0"/>
              <a:buChar char="•"/>
            </a:pPr>
            <a:r>
              <a:rPr lang="en-US" dirty="0"/>
              <a:t>We want every child to benefit from their right to receive adequate care when they are sick</a:t>
            </a:r>
          </a:p>
          <a:p>
            <a:pPr marL="285750" indent="-285750">
              <a:buFont typeface="Arial" panose="020B0604020202020204" pitchFamily="34" charset="0"/>
              <a:buChar char="•"/>
            </a:pPr>
            <a:r>
              <a:rPr lang="en-US" dirty="0"/>
              <a:t>We want the kingdom of God in children’s life (good health, education, peace, joy, alive dreams, </a:t>
            </a:r>
            <a:r>
              <a:rPr lang="en-US" dirty="0" err="1"/>
              <a:t>etc</a:t>
            </a:r>
            <a:r>
              <a:rPr lang="en-US" dirty="0"/>
              <a:t>) </a:t>
            </a:r>
          </a:p>
          <a:p>
            <a:pPr marL="285750" indent="-285750">
              <a:buFont typeface="Arial" panose="020B0604020202020204" pitchFamily="34" charset="0"/>
              <a:buChar char="•"/>
            </a:pPr>
            <a:r>
              <a:rPr lang="en-US" dirty="0"/>
              <a:t>We work to decrease the rate of child mortality  </a:t>
            </a:r>
          </a:p>
          <a:p>
            <a:pPr marL="285750" indent="-285750">
              <a:buFont typeface="Arial" panose="020B0604020202020204" pitchFamily="34" charset="0"/>
              <a:buChar char="•"/>
            </a:pPr>
            <a:r>
              <a:rPr lang="en-US" dirty="0"/>
              <a:t>We want hospitals to be well-equipped and become places where people can expect to be healed</a:t>
            </a:r>
          </a:p>
          <a:p>
            <a:pPr marL="285750" indent="-285750">
              <a:buFont typeface="Arial" panose="020B0604020202020204" pitchFamily="34" charset="0"/>
              <a:buChar char="•"/>
            </a:pPr>
            <a:r>
              <a:rPr lang="en-US" dirty="0"/>
              <a:t>We want to help pediatrics and maternity ward all around Africa where KMC is not practiced  with our expertise in Kangaroo Mother Care  </a:t>
            </a:r>
          </a:p>
          <a:p>
            <a:pPr marL="285750" indent="-285750">
              <a:buFont typeface="Arial" panose="020B0604020202020204" pitchFamily="34" charset="0"/>
              <a:buChar char="•"/>
            </a:pPr>
            <a:endParaRPr lang="fr-FR" dirty="0"/>
          </a:p>
        </p:txBody>
      </p:sp>
      <p:sp>
        <p:nvSpPr>
          <p:cNvPr id="5" name="Title 2"/>
          <p:cNvSpPr txBox="1">
            <a:spLocks/>
          </p:cNvSpPr>
          <p:nvPr/>
        </p:nvSpPr>
        <p:spPr>
          <a:xfrm>
            <a:off x="670776" y="3428682"/>
            <a:ext cx="10619704" cy="89700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Steps to achieve our goals:</a:t>
            </a:r>
          </a:p>
        </p:txBody>
      </p:sp>
      <p:sp>
        <p:nvSpPr>
          <p:cNvPr id="6" name="TextBox 5"/>
          <p:cNvSpPr txBox="1"/>
          <p:nvPr/>
        </p:nvSpPr>
        <p:spPr>
          <a:xfrm>
            <a:off x="901520" y="4325687"/>
            <a:ext cx="9749308" cy="1477328"/>
          </a:xfrm>
          <a:prstGeom prst="rect">
            <a:avLst/>
          </a:prstGeom>
          <a:noFill/>
        </p:spPr>
        <p:txBody>
          <a:bodyPr wrap="square" rtlCol="0">
            <a:spAutoFit/>
          </a:bodyPr>
          <a:lstStyle/>
          <a:p>
            <a:pPr marL="285750" indent="-285750">
              <a:buFont typeface="Arial" panose="020B0604020202020204" pitchFamily="34" charset="0"/>
              <a:buChar char="•"/>
            </a:pPr>
            <a:r>
              <a:rPr lang="en-US" dirty="0"/>
              <a:t>We keep raising awareness about our projects in our personal and professional networks </a:t>
            </a:r>
          </a:p>
          <a:p>
            <a:pPr marL="285750" indent="-285750">
              <a:buFont typeface="Arial" panose="020B0604020202020204" pitchFamily="34" charset="0"/>
              <a:buChar char="•"/>
            </a:pPr>
            <a:r>
              <a:rPr lang="en-US" dirty="0"/>
              <a:t>We are working on developing partnerships with local and international organizations</a:t>
            </a:r>
          </a:p>
          <a:p>
            <a:pPr marL="285750" indent="-285750">
              <a:buFont typeface="Arial" panose="020B0604020202020204" pitchFamily="34" charset="0"/>
              <a:buChar char="•"/>
            </a:pPr>
            <a:r>
              <a:rPr lang="en-US" dirty="0"/>
              <a:t>We are advocating for the local government to prioritize health care for children because more than 50 % of Madagascar population are under 15 years old.  </a:t>
            </a:r>
          </a:p>
          <a:p>
            <a:pPr marL="285750" indent="-285750">
              <a:buFont typeface="Arial" panose="020B0604020202020204" pitchFamily="34" charset="0"/>
              <a:buChar char="•"/>
            </a:pPr>
            <a:endParaRPr lang="fr-FR" dirty="0"/>
          </a:p>
        </p:txBody>
      </p:sp>
    </p:spTree>
    <p:extLst>
      <p:ext uri="{BB962C8B-B14F-4D97-AF65-F5344CB8AC3E}">
        <p14:creationId xmlns:p14="http://schemas.microsoft.com/office/powerpoint/2010/main" val="1684785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76215" y="0"/>
            <a:ext cx="2115785" cy="1617953"/>
          </a:xfrm>
          <a:prstGeom prst="rect">
            <a:avLst/>
          </a:prstGeom>
        </p:spPr>
      </p:pic>
      <p:sp>
        <p:nvSpPr>
          <p:cNvPr id="3" name="TextBox 2"/>
          <p:cNvSpPr txBox="1"/>
          <p:nvPr/>
        </p:nvSpPr>
        <p:spPr>
          <a:xfrm>
            <a:off x="579550" y="474125"/>
            <a:ext cx="8899301" cy="1323439"/>
          </a:xfrm>
          <a:prstGeom prst="rect">
            <a:avLst/>
          </a:prstGeom>
          <a:noFill/>
        </p:spPr>
        <p:txBody>
          <a:bodyPr wrap="square" rtlCol="0">
            <a:spAutoFit/>
          </a:bodyPr>
          <a:lstStyle/>
          <a:p>
            <a:pPr algn="ctr"/>
            <a:r>
              <a:rPr lang="en-US" sz="4000" dirty="0"/>
              <a:t>Do you want to be part of this life-saving project with us? </a:t>
            </a:r>
            <a:endParaRPr lang="fr-FR" sz="4000" dirty="0"/>
          </a:p>
        </p:txBody>
      </p:sp>
      <p:sp>
        <p:nvSpPr>
          <p:cNvPr id="4" name="TextBox 3"/>
          <p:cNvSpPr txBox="1"/>
          <p:nvPr/>
        </p:nvSpPr>
        <p:spPr>
          <a:xfrm>
            <a:off x="772733" y="2640169"/>
            <a:ext cx="9633395" cy="954107"/>
          </a:xfrm>
          <a:prstGeom prst="rect">
            <a:avLst/>
          </a:prstGeom>
          <a:noFill/>
        </p:spPr>
        <p:txBody>
          <a:bodyPr wrap="square" rtlCol="0">
            <a:spAutoFit/>
          </a:bodyPr>
          <a:lstStyle/>
          <a:p>
            <a:pPr marL="285750" indent="-285750">
              <a:buFont typeface="Arial" panose="020B0604020202020204" pitchFamily="34" charset="0"/>
              <a:buChar char="•"/>
            </a:pPr>
            <a:r>
              <a:rPr lang="en-US" sz="2800" dirty="0"/>
              <a:t>You are welcome to collaborate, to volunteer, or to donate </a:t>
            </a:r>
          </a:p>
          <a:p>
            <a:pPr marL="285750" indent="-285750">
              <a:buFont typeface="Arial" panose="020B0604020202020204" pitchFamily="34" charset="0"/>
              <a:buChar char="•"/>
            </a:pPr>
            <a:r>
              <a:rPr lang="en-US" sz="2800" dirty="0"/>
              <a:t>You can also connect us with businesses, NGOs, foundations,…</a:t>
            </a:r>
          </a:p>
        </p:txBody>
      </p:sp>
    </p:spTree>
    <p:extLst>
      <p:ext uri="{BB962C8B-B14F-4D97-AF65-F5344CB8AC3E}">
        <p14:creationId xmlns:p14="http://schemas.microsoft.com/office/powerpoint/2010/main" val="1169040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COMPASSION MADAGASCAR ?</a:t>
            </a:r>
          </a:p>
        </p:txBody>
      </p:sp>
      <p:sp>
        <p:nvSpPr>
          <p:cNvPr id="3" name="Content Placeholder 2"/>
          <p:cNvSpPr>
            <a:spLocks noGrp="1"/>
          </p:cNvSpPr>
          <p:nvPr>
            <p:ph idx="1"/>
          </p:nvPr>
        </p:nvSpPr>
        <p:spPr>
          <a:xfrm>
            <a:off x="128789" y="1481070"/>
            <a:ext cx="7292136" cy="4980693"/>
          </a:xfrm>
        </p:spPr>
        <p:txBody>
          <a:bodyPr>
            <a:normAutofit fontScale="92500" lnSpcReduction="10000"/>
          </a:bodyPr>
          <a:lstStyle/>
          <a:p>
            <a:r>
              <a:rPr lang="en-US" dirty="0"/>
              <a:t>In 2010  I (</a:t>
            </a:r>
            <a:r>
              <a:rPr lang="en-US" dirty="0" err="1"/>
              <a:t>Elodie</a:t>
            </a:r>
            <a:r>
              <a:rPr lang="en-US" dirty="0"/>
              <a:t>) was 20 years old in my 5</a:t>
            </a:r>
            <a:r>
              <a:rPr lang="en-US" baseline="30000" dirty="0"/>
              <a:t>th</a:t>
            </a:r>
            <a:r>
              <a:rPr lang="en-US" dirty="0"/>
              <a:t> year of medical school doing my pediatric training, the painful reality of poverty and inequality in accessing healthcare inspired me to start a movement of saving children’s lives. This is where Compassion Madagascar started </a:t>
            </a:r>
          </a:p>
          <a:p>
            <a:r>
              <a:rPr lang="en-US" dirty="0"/>
              <a:t>Like many other young people in low-income countries, I had the dream of moving to a rich country far away from misery but it was hard for me to close my eyes to the children in need so it became my life mission. I chose to stay in Madagascar to help distressed parents whose children need financial support to receive the treatments they need.</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76215" y="0"/>
            <a:ext cx="2115785" cy="1617953"/>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20925" y="1690688"/>
            <a:ext cx="4771075" cy="4771075"/>
          </a:xfrm>
          <a:prstGeom prst="rect">
            <a:avLst/>
          </a:prstGeom>
        </p:spPr>
      </p:pic>
    </p:spTree>
    <p:extLst>
      <p:ext uri="{BB962C8B-B14F-4D97-AF65-F5344CB8AC3E}">
        <p14:creationId xmlns:p14="http://schemas.microsoft.com/office/powerpoint/2010/main" val="2836970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76215" y="0"/>
            <a:ext cx="2115785" cy="1617953"/>
          </a:xfrm>
          <a:prstGeom prst="rect">
            <a:avLst/>
          </a:prstGeom>
        </p:spPr>
      </p:pic>
      <p:sp>
        <p:nvSpPr>
          <p:cNvPr id="3" name="TextBox 2"/>
          <p:cNvSpPr txBox="1"/>
          <p:nvPr/>
        </p:nvSpPr>
        <p:spPr>
          <a:xfrm>
            <a:off x="450761" y="1184856"/>
            <a:ext cx="9522423" cy="3139321"/>
          </a:xfrm>
          <a:prstGeom prst="rect">
            <a:avLst/>
          </a:prstGeom>
          <a:noFill/>
        </p:spPr>
        <p:txBody>
          <a:bodyPr wrap="square" rtlCol="0">
            <a:spAutoFit/>
          </a:bodyPr>
          <a:lstStyle/>
          <a:p>
            <a:pPr marL="285750" indent="-285750">
              <a:buFont typeface="Wingdings" panose="05000000000000000000" pitchFamily="2" charset="2"/>
              <a:buChar char="v"/>
            </a:pPr>
            <a:r>
              <a:rPr lang="en-US" dirty="0"/>
              <a:t>With 5 USD you can insure a bottle of Antibiotic</a:t>
            </a:r>
          </a:p>
          <a:p>
            <a:pPr marL="285750" indent="-285750">
              <a:buFont typeface="Wingdings" panose="05000000000000000000" pitchFamily="2" charset="2"/>
              <a:buChar char="v"/>
            </a:pPr>
            <a:r>
              <a:rPr lang="en-US" dirty="0"/>
              <a:t>With 10 USD you can provide a week's meal for the child and his mother in the hospital</a:t>
            </a:r>
          </a:p>
          <a:p>
            <a:pPr marL="285750" indent="-285750">
              <a:buFont typeface="Wingdings" panose="05000000000000000000" pitchFamily="2" charset="2"/>
              <a:buChar char="v"/>
            </a:pPr>
            <a:r>
              <a:rPr lang="en-US" dirty="0"/>
              <a:t>With 25 USD monthly, you can sponsor a child (school fees and food aid)</a:t>
            </a:r>
          </a:p>
          <a:p>
            <a:pPr marL="285750" indent="-285750">
              <a:buFont typeface="Wingdings" panose="05000000000000000000" pitchFamily="2" charset="2"/>
              <a:buChar char="v"/>
            </a:pPr>
            <a:r>
              <a:rPr lang="en-US" dirty="0"/>
              <a:t>With 50 USD you can ensure the treatment of a child suffering from meningitis</a:t>
            </a:r>
          </a:p>
          <a:p>
            <a:pPr marL="285750" indent="-285750">
              <a:buFont typeface="Wingdings" panose="05000000000000000000" pitchFamily="2" charset="2"/>
              <a:buChar char="v"/>
            </a:pPr>
            <a:r>
              <a:rPr lang="en-US" dirty="0"/>
              <a:t>With 100 USD you can pay for an expensive medical examination like the scanner</a:t>
            </a:r>
          </a:p>
          <a:p>
            <a:pPr marL="285750" indent="-285750">
              <a:buFont typeface="Wingdings" panose="05000000000000000000" pitchFamily="2" charset="2"/>
              <a:buChar char="v"/>
            </a:pPr>
            <a:r>
              <a:rPr lang="en-US" dirty="0"/>
              <a:t>With 200 USD you can cover the needs for a surgical intervention</a:t>
            </a:r>
          </a:p>
          <a:p>
            <a:pPr marL="285750" indent="-285750">
              <a:buFont typeface="Wingdings" panose="05000000000000000000" pitchFamily="2" charset="2"/>
              <a:buChar char="v"/>
            </a:pPr>
            <a:r>
              <a:rPr lang="en-US" dirty="0"/>
              <a:t>With 1000 USD you can </a:t>
            </a:r>
            <a:r>
              <a:rPr lang="en-US"/>
              <a:t>offer 2 </a:t>
            </a:r>
            <a:r>
              <a:rPr lang="en-US" dirty="0"/>
              <a:t>hospital beds; 3 thermometer</a:t>
            </a:r>
            <a:r>
              <a:rPr lang="en-US"/>
              <a:t>; 1 </a:t>
            </a:r>
            <a:r>
              <a:rPr lang="en-US" dirty="0"/>
              <a:t>baby scale; 100 baby carrying bands and 10 practical guide books to allow a maternity hospital to properly practice Kangaroo Mother Care</a:t>
            </a:r>
          </a:p>
          <a:p>
            <a:pPr marL="285750" indent="-285750">
              <a:buFont typeface="Wingdings" panose="05000000000000000000" pitchFamily="2" charset="2"/>
              <a:buChar char="v"/>
            </a:pPr>
            <a:r>
              <a:rPr lang="fr-FR" dirty="0"/>
              <a:t>… </a:t>
            </a:r>
          </a:p>
          <a:p>
            <a:endParaRPr lang="fr-FR" dirty="0"/>
          </a:p>
        </p:txBody>
      </p:sp>
    </p:spTree>
    <p:extLst>
      <p:ext uri="{BB962C8B-B14F-4D97-AF65-F5344CB8AC3E}">
        <p14:creationId xmlns:p14="http://schemas.microsoft.com/office/powerpoint/2010/main" val="3341553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41667"/>
            <a:ext cx="5425761" cy="5425761"/>
          </a:xfr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76215" y="0"/>
            <a:ext cx="2115785" cy="1617953"/>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01107" y="242015"/>
            <a:ext cx="5325413" cy="5325413"/>
          </a:xfrm>
          <a:prstGeom prst="rect">
            <a:avLst/>
          </a:prstGeom>
        </p:spPr>
      </p:pic>
      <p:sp>
        <p:nvSpPr>
          <p:cNvPr id="3" name="TextBox 2"/>
          <p:cNvSpPr txBox="1"/>
          <p:nvPr/>
        </p:nvSpPr>
        <p:spPr>
          <a:xfrm>
            <a:off x="587864" y="5567428"/>
            <a:ext cx="8028101" cy="1077218"/>
          </a:xfrm>
          <a:prstGeom prst="rect">
            <a:avLst/>
          </a:prstGeom>
          <a:noFill/>
        </p:spPr>
        <p:txBody>
          <a:bodyPr wrap="square" rtlCol="0">
            <a:spAutoFit/>
          </a:bodyPr>
          <a:lstStyle/>
          <a:p>
            <a:r>
              <a:rPr lang="en-US" sz="3200" dirty="0"/>
              <a:t>Bank account in France and Madagascar</a:t>
            </a:r>
          </a:p>
          <a:p>
            <a:r>
              <a:rPr lang="en-US" sz="3200" dirty="0"/>
              <a:t>PayPal: </a:t>
            </a:r>
            <a:r>
              <a:rPr lang="en-US" sz="3200" dirty="0">
                <a:hlinkClick r:id="rId5"/>
              </a:rPr>
              <a:t>compassmad@gmail.com</a:t>
            </a:r>
            <a:r>
              <a:rPr lang="en-US" sz="3200" dirty="0"/>
              <a:t>  </a:t>
            </a:r>
            <a:endParaRPr lang="fr-FR" sz="3200" dirty="0"/>
          </a:p>
        </p:txBody>
      </p:sp>
    </p:spTree>
    <p:extLst>
      <p:ext uri="{BB962C8B-B14F-4D97-AF65-F5344CB8AC3E}">
        <p14:creationId xmlns:p14="http://schemas.microsoft.com/office/powerpoint/2010/main" val="1844805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1620" y="1889417"/>
            <a:ext cx="2745184" cy="1600200"/>
          </a:xfrm>
        </p:spPr>
        <p:txBody>
          <a:bodyPr/>
          <a:lstStyle/>
          <a:p>
            <a:r>
              <a:rPr lang="en-US" dirty="0"/>
              <a:t>Thank you very much for your precious time! </a:t>
            </a:r>
          </a:p>
        </p:txBody>
      </p:sp>
      <p:sp>
        <p:nvSpPr>
          <p:cNvPr id="7" name="TextBox 6"/>
          <p:cNvSpPr txBox="1"/>
          <p:nvPr/>
        </p:nvSpPr>
        <p:spPr>
          <a:xfrm>
            <a:off x="1661375" y="6216041"/>
            <a:ext cx="6967470" cy="369332"/>
          </a:xfrm>
          <a:prstGeom prst="rect">
            <a:avLst/>
          </a:prstGeom>
          <a:noFill/>
        </p:spPr>
        <p:txBody>
          <a:bodyPr wrap="square" rtlCol="0">
            <a:spAutoFit/>
          </a:bodyPr>
          <a:lstStyle/>
          <a:p>
            <a:r>
              <a:rPr lang="en-US" dirty="0"/>
              <a:t>Presented by </a:t>
            </a:r>
            <a:r>
              <a:rPr lang="en-US" dirty="0" err="1"/>
              <a:t>Elodie</a:t>
            </a:r>
            <a:r>
              <a:rPr lang="en-US" dirty="0"/>
              <a:t> </a:t>
            </a:r>
            <a:r>
              <a:rPr lang="en-US" dirty="0" err="1"/>
              <a:t>Ranjanoro</a:t>
            </a:r>
            <a:r>
              <a:rPr lang="en-US" dirty="0"/>
              <a:t>, founder of Compassion Madagascar</a:t>
            </a:r>
            <a:endParaRPr lang="fr-FR" dirty="0"/>
          </a:p>
        </p:txBody>
      </p:sp>
      <p:sp>
        <p:nvSpPr>
          <p:cNvPr id="2" name="Picture Placeholder 1"/>
          <p:cNvSpPr>
            <a:spLocks noGrp="1"/>
          </p:cNvSpPr>
          <p:nvPr>
            <p:ph type="pic" idx="1"/>
          </p:nvPr>
        </p:nvSpPr>
        <p:spPr/>
      </p:sp>
      <p:pic>
        <p:nvPicPr>
          <p:cNvPr id="6" name="Imag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64075" y="495982"/>
            <a:ext cx="8458585" cy="5617029"/>
          </a:xfrm>
          <a:prstGeom prst="rect">
            <a:avLst/>
          </a:prstGeom>
        </p:spPr>
      </p:pic>
    </p:spTree>
    <p:extLst>
      <p:ext uri="{BB962C8B-B14F-4D97-AF65-F5344CB8AC3E}">
        <p14:creationId xmlns:p14="http://schemas.microsoft.com/office/powerpoint/2010/main" val="2566160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REALITY IN MADAGASCAR HOSPITAL</a:t>
            </a:r>
          </a:p>
        </p:txBody>
      </p:sp>
      <p:sp>
        <p:nvSpPr>
          <p:cNvPr id="3" name="Content Placeholder 2"/>
          <p:cNvSpPr>
            <a:spLocks noGrp="1"/>
          </p:cNvSpPr>
          <p:nvPr>
            <p:ph idx="1"/>
          </p:nvPr>
        </p:nvSpPr>
        <p:spPr>
          <a:xfrm>
            <a:off x="502276" y="1825625"/>
            <a:ext cx="11359166" cy="4588054"/>
          </a:xfrm>
        </p:spPr>
        <p:txBody>
          <a:bodyPr>
            <a:normAutofit/>
          </a:bodyPr>
          <a:lstStyle/>
          <a:p>
            <a:r>
              <a:rPr lang="en-US" dirty="0"/>
              <a:t>Public hospital : only hospital beds are free; consultation, medical exams, treatment and food have to be paid out-of-pocket. </a:t>
            </a:r>
          </a:p>
          <a:p>
            <a:r>
              <a:rPr lang="en-US" dirty="0"/>
              <a:t>90 % of the population in Madagascar go to public hospital expecting care to be free of charge. When faced with the cost of care, families often have to sell their assets (sewing machines, TV screen, motorcycle, </a:t>
            </a:r>
            <a:r>
              <a:rPr lang="en-US" dirty="0" err="1"/>
              <a:t>etc</a:t>
            </a:r>
            <a:r>
              <a:rPr lang="en-US" dirty="0"/>
              <a:t>). Sometimes, by the time they manage to sell their things, it’s unfortunately too late. As a result, many people die from preventable illnesses and injuries.</a:t>
            </a:r>
          </a:p>
          <a:p>
            <a:r>
              <a:rPr lang="en-US" dirty="0"/>
              <a:t>Unbearable care costs can even result in homelessness, I personally know of 2 cases in 12 years now.</a:t>
            </a:r>
            <a:endParaRPr lang="fr-FR"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76215" y="0"/>
            <a:ext cx="2115785" cy="1617953"/>
          </a:xfrm>
          <a:prstGeom prst="rect">
            <a:avLst/>
          </a:prstGeom>
        </p:spPr>
      </p:pic>
    </p:spTree>
    <p:extLst>
      <p:ext uri="{BB962C8B-B14F-4D97-AF65-F5344CB8AC3E}">
        <p14:creationId xmlns:p14="http://schemas.microsoft.com/office/powerpoint/2010/main" val="1514594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Projects </a:t>
            </a:r>
          </a:p>
        </p:txBody>
      </p:sp>
      <p:sp>
        <p:nvSpPr>
          <p:cNvPr id="3" name="Content Placeholder 2"/>
          <p:cNvSpPr>
            <a:spLocks noGrp="1"/>
          </p:cNvSpPr>
          <p:nvPr>
            <p:ph sz="half" idx="1"/>
          </p:nvPr>
        </p:nvSpPr>
        <p:spPr>
          <a:xfrm>
            <a:off x="838200" y="1825625"/>
            <a:ext cx="10276268" cy="4351338"/>
          </a:xfrm>
        </p:spPr>
        <p:txBody>
          <a:bodyPr/>
          <a:lstStyle/>
          <a:p>
            <a:r>
              <a:rPr lang="en-US" dirty="0"/>
              <a:t>Sunshine : providing financial support to hospitalized children and pregnant women so that they can receive adequate care </a:t>
            </a:r>
          </a:p>
          <a:p>
            <a:r>
              <a:rPr lang="en-US" dirty="0"/>
              <a:t>Kangaroo Mother Care Center: a special center for maternity and pediatric ward to practice kangaroo care which is the best way to save the lives of preterm babies or new born with low weight.</a:t>
            </a:r>
          </a:p>
          <a:p>
            <a:r>
              <a:rPr lang="en-US" dirty="0"/>
              <a:t>Education for all: providing financial support for education-related charges</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76215" y="0"/>
            <a:ext cx="2115785" cy="1617953"/>
          </a:xfrm>
          <a:prstGeom prst="rect">
            <a:avLst/>
          </a:prstGeom>
        </p:spPr>
      </p:pic>
    </p:spTree>
    <p:extLst>
      <p:ext uri="{BB962C8B-B14F-4D97-AF65-F5344CB8AC3E}">
        <p14:creationId xmlns:p14="http://schemas.microsoft.com/office/powerpoint/2010/main" val="4260464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8034" y="365125"/>
            <a:ext cx="10825766" cy="1325563"/>
          </a:xfrm>
        </p:spPr>
        <p:txBody>
          <a:bodyPr>
            <a:normAutofit/>
          </a:bodyPr>
          <a:lstStyle/>
          <a:p>
            <a:r>
              <a:rPr lang="en-US" dirty="0"/>
              <a:t>Sunshine </a:t>
            </a:r>
            <a:br>
              <a:rPr lang="en-US" dirty="0"/>
            </a:br>
            <a:r>
              <a:rPr lang="en-US" sz="2700" dirty="0">
                <a:solidFill>
                  <a:srgbClr val="0070C0"/>
                </a:solidFill>
              </a:rPr>
              <a:t>’’shining a light of health in the dark world of disease’’</a:t>
            </a:r>
          </a:p>
        </p:txBody>
      </p:sp>
      <p:sp>
        <p:nvSpPr>
          <p:cNvPr id="3" name="Content Placeholder 2"/>
          <p:cNvSpPr>
            <a:spLocks noGrp="1"/>
          </p:cNvSpPr>
          <p:nvPr>
            <p:ph sz="half" idx="1"/>
          </p:nvPr>
        </p:nvSpPr>
        <p:spPr>
          <a:xfrm>
            <a:off x="296214" y="1617953"/>
            <a:ext cx="10599313" cy="4559009"/>
          </a:xfrm>
        </p:spPr>
        <p:txBody>
          <a:bodyPr>
            <a:normAutofit/>
          </a:bodyPr>
          <a:lstStyle/>
          <a:p>
            <a:r>
              <a:rPr lang="en-US" dirty="0"/>
              <a:t>Our office is at the Pediatric Ward University Hospital </a:t>
            </a:r>
            <a:r>
              <a:rPr lang="en-US" dirty="0" err="1"/>
              <a:t>Befelatanana</a:t>
            </a:r>
            <a:r>
              <a:rPr lang="en-US" dirty="0"/>
              <a:t>, Antananarivo. It is open everyday to receive parents from 5 hospitals who bring their prescriptions. Their needs are often urgent but we don’t always have the medicines they need or the money to buy it.</a:t>
            </a:r>
          </a:p>
          <a:p>
            <a:r>
              <a:rPr lang="en-US" dirty="0"/>
              <a:t>We raise funds to support these families through our social media pages everyday. Everyday we hope that generous hearts will respond to our call for donations.</a:t>
            </a:r>
          </a:p>
          <a:p>
            <a:r>
              <a:rPr lang="en-US" dirty="0"/>
              <a:t>We also provide meals everyday for the children and parents.</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76215" y="0"/>
            <a:ext cx="2115785" cy="1617953"/>
          </a:xfrm>
          <a:prstGeom prst="rect">
            <a:avLst/>
          </a:prstGeom>
        </p:spPr>
      </p:pic>
    </p:spTree>
    <p:extLst>
      <p:ext uri="{BB962C8B-B14F-4D97-AF65-F5344CB8AC3E}">
        <p14:creationId xmlns:p14="http://schemas.microsoft.com/office/powerpoint/2010/main" val="1382416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06062" y="0"/>
            <a:ext cx="4378817" cy="5838423"/>
          </a:xfrm>
        </p:spPr>
      </p:pic>
      <p:sp>
        <p:nvSpPr>
          <p:cNvPr id="4" name="Content Placeholder 3"/>
          <p:cNvSpPr>
            <a:spLocks noGrp="1"/>
          </p:cNvSpPr>
          <p:nvPr>
            <p:ph sz="half" idx="2"/>
          </p:nvPr>
        </p:nvSpPr>
        <p:spPr>
          <a:xfrm>
            <a:off x="297821" y="5838423"/>
            <a:ext cx="3913569" cy="957822"/>
          </a:xfrm>
        </p:spPr>
        <p:txBody>
          <a:bodyPr>
            <a:normAutofit/>
          </a:bodyPr>
          <a:lstStyle/>
          <a:p>
            <a:r>
              <a:rPr lang="en-US" dirty="0"/>
              <a:t>Support for mothers during childbirth</a:t>
            </a:r>
            <a:endParaRPr lang="fr-FR"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40191" y="0"/>
            <a:ext cx="6053070" cy="5191387"/>
          </a:xfrm>
          <a:prstGeom prst="rect">
            <a:avLst/>
          </a:prstGeom>
        </p:spPr>
      </p:pic>
      <p:sp>
        <p:nvSpPr>
          <p:cNvPr id="8" name="TextBox 7"/>
          <p:cNvSpPr txBox="1"/>
          <p:nvPr/>
        </p:nvSpPr>
        <p:spPr>
          <a:xfrm>
            <a:off x="6234155" y="5238258"/>
            <a:ext cx="5499279" cy="830997"/>
          </a:xfrm>
          <a:prstGeom prst="rect">
            <a:avLst/>
          </a:prstGeom>
          <a:noFill/>
        </p:spPr>
        <p:txBody>
          <a:bodyPr wrap="square" rtlCol="0">
            <a:spAutoFit/>
          </a:bodyPr>
          <a:lstStyle/>
          <a:p>
            <a:r>
              <a:rPr lang="en-US" sz="2400" dirty="0"/>
              <a:t>1800 meals per month for children and their parents at the hospital every day</a:t>
            </a:r>
            <a:endParaRPr lang="fr-FR" dirty="0"/>
          </a:p>
        </p:txBody>
      </p:sp>
    </p:spTree>
    <p:extLst>
      <p:ext uri="{BB962C8B-B14F-4D97-AF65-F5344CB8AC3E}">
        <p14:creationId xmlns:p14="http://schemas.microsoft.com/office/powerpoint/2010/main" val="556439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991673" y="167425"/>
            <a:ext cx="9272789" cy="721217"/>
          </a:xfrm>
        </p:spPr>
        <p:txBody>
          <a:bodyPr>
            <a:normAutofit fontScale="90000"/>
          </a:bodyPr>
          <a:lstStyle/>
          <a:p>
            <a:r>
              <a:rPr lang="en-US" dirty="0"/>
              <a:t>Success Story</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76215" y="0"/>
            <a:ext cx="2115785" cy="1617953"/>
          </a:xfrm>
          <a:prstGeom prst="rect">
            <a:avLst/>
          </a:prstGeom>
        </p:spPr>
      </p:pic>
      <p:sp>
        <p:nvSpPr>
          <p:cNvPr id="7" name="Title 3"/>
          <p:cNvSpPr txBox="1">
            <a:spLocks/>
          </p:cNvSpPr>
          <p:nvPr/>
        </p:nvSpPr>
        <p:spPr>
          <a:xfrm>
            <a:off x="103032" y="4430331"/>
            <a:ext cx="12282932" cy="242766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000" b="1" dirty="0" err="1"/>
              <a:t>Sidonie</a:t>
            </a:r>
            <a:r>
              <a:rPr lang="en-US" sz="2000" b="1" dirty="0"/>
              <a:t>, a 6-year-old girl, came from a village 80 km away from Antananarivo. We were visiting another child close to the room where she was admitted when the cleaner approached us and said, there is a little girl who wait for your compassion on the other side, please see her before you leave.  We saw her with her mom in desperate need for help. Her mom told us they had no more money even for food and that her daughter was dying. </a:t>
            </a:r>
            <a:r>
              <a:rPr lang="en-US" sz="2000" b="1" dirty="0" err="1"/>
              <a:t>Sidonie</a:t>
            </a:r>
            <a:r>
              <a:rPr lang="en-US" sz="2000" b="1" dirty="0"/>
              <a:t> was diagnosed with nephroblastoma. We told her we would try everything we could to get what she needed for her treatment. Only a month later, after going through chemotherapy and surgery, </a:t>
            </a:r>
            <a:r>
              <a:rPr lang="en-US" sz="2000" b="1" dirty="0" err="1"/>
              <a:t>Sidonie</a:t>
            </a:r>
            <a:r>
              <a:rPr lang="en-US" sz="2000" b="1" dirty="0"/>
              <a:t> would give us her brightest smile. Her health was restored, and this is our greatest satisfaction.</a:t>
            </a:r>
          </a:p>
          <a:p>
            <a:pPr algn="l"/>
            <a:endParaRPr lang="en-US" sz="1600"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7324" y="1617953"/>
            <a:ext cx="7931217" cy="2683591"/>
          </a:xfrm>
          <a:prstGeom prst="rect">
            <a:avLst/>
          </a:prstGeom>
        </p:spPr>
      </p:pic>
    </p:spTree>
    <p:extLst>
      <p:ext uri="{BB962C8B-B14F-4D97-AF65-F5344CB8AC3E}">
        <p14:creationId xmlns:p14="http://schemas.microsoft.com/office/powerpoint/2010/main" val="3396391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719" y="313510"/>
            <a:ext cx="2994116" cy="3947284"/>
          </a:xfrm>
          <a:prstGeom prst="rect">
            <a:avLst/>
          </a:prstGeom>
        </p:spPr>
      </p:pic>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48284" y="313510"/>
            <a:ext cx="2677750" cy="3947284"/>
          </a:xfrm>
          <a:prstGeom prst="rect">
            <a:avLst/>
          </a:prstGeom>
        </p:spPr>
      </p:pic>
      <p:pic>
        <p:nvPicPr>
          <p:cNvPr id="6" name="Image 5"/>
          <p:cNvPicPr>
            <a:picLocks noChangeAspect="1"/>
          </p:cNvPicPr>
          <p:nvPr/>
        </p:nvPicPr>
        <p:blipFill rotWithShape="1">
          <a:blip r:embed="rId4" cstate="print">
            <a:extLst>
              <a:ext uri="{28A0092B-C50C-407E-A947-70E740481C1C}">
                <a14:useLocalDpi xmlns:a14="http://schemas.microsoft.com/office/drawing/2010/main" val="0"/>
              </a:ext>
            </a:extLst>
          </a:blip>
          <a:srcRect l="14566" r="21235"/>
          <a:stretch/>
        </p:blipFill>
        <p:spPr>
          <a:xfrm>
            <a:off x="5904412" y="320890"/>
            <a:ext cx="3200399" cy="3939903"/>
          </a:xfrm>
          <a:prstGeom prst="rect">
            <a:avLst/>
          </a:prstGeom>
        </p:spPr>
      </p:pic>
      <p:pic>
        <p:nvPicPr>
          <p:cNvPr id="7" name="Imag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83189" y="320890"/>
            <a:ext cx="2873828" cy="3939903"/>
          </a:xfrm>
          <a:prstGeom prst="rect">
            <a:avLst/>
          </a:prstGeom>
        </p:spPr>
      </p:pic>
      <p:sp>
        <p:nvSpPr>
          <p:cNvPr id="8" name="ZoneTexte 7"/>
          <p:cNvSpPr txBox="1"/>
          <p:nvPr/>
        </p:nvSpPr>
        <p:spPr>
          <a:xfrm>
            <a:off x="352697" y="4506686"/>
            <a:ext cx="11443063" cy="1754326"/>
          </a:xfrm>
          <a:prstGeom prst="rect">
            <a:avLst/>
          </a:prstGeom>
          <a:noFill/>
        </p:spPr>
        <p:txBody>
          <a:bodyPr wrap="square" rtlCol="0">
            <a:spAutoFit/>
          </a:bodyPr>
          <a:lstStyle/>
          <a:p>
            <a:r>
              <a:rPr lang="en-US" b="1" dirty="0"/>
              <a:t>MENJA (10 years old), in 2018, she suffered from uterine cancer. Raised alone by her grandmother who had no means for hospital care. It was her neighbor who contacted Compassion. She went through a dozen chemotherapy sessions and surgery (she has no more uterine) and was released after a year of treatment (cost of care around 16 million </a:t>
            </a:r>
            <a:r>
              <a:rPr lang="en-US" b="1" dirty="0" err="1"/>
              <a:t>Ariary</a:t>
            </a:r>
            <a:r>
              <a:rPr lang="en-US" b="1" dirty="0"/>
              <a:t>).</a:t>
            </a:r>
          </a:p>
          <a:p>
            <a:r>
              <a:rPr lang="en-US" b="1" dirty="0"/>
              <a:t>Currently in grade 9 at school. She is the best of her class, sponsored by a Malagasy family who has provided their rent, food aid and school fees for 2 years now.</a:t>
            </a:r>
            <a:endParaRPr lang="fr-FR" b="1" dirty="0"/>
          </a:p>
        </p:txBody>
      </p:sp>
    </p:spTree>
    <p:extLst>
      <p:ext uri="{BB962C8B-B14F-4D97-AF65-F5344CB8AC3E}">
        <p14:creationId xmlns:p14="http://schemas.microsoft.com/office/powerpoint/2010/main" val="714721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0" y="143690"/>
            <a:ext cx="7485017" cy="5042263"/>
          </a:xfrm>
          <a:prstGeom prst="rect">
            <a:avLst/>
          </a:prstGeom>
        </p:spPr>
      </p:pic>
      <p:sp>
        <p:nvSpPr>
          <p:cNvPr id="3" name="ZoneTexte 2"/>
          <p:cNvSpPr txBox="1"/>
          <p:nvPr/>
        </p:nvSpPr>
        <p:spPr>
          <a:xfrm>
            <a:off x="202474" y="5185953"/>
            <a:ext cx="11652068" cy="1477328"/>
          </a:xfrm>
          <a:prstGeom prst="rect">
            <a:avLst/>
          </a:prstGeom>
          <a:noFill/>
        </p:spPr>
        <p:txBody>
          <a:bodyPr wrap="square" rtlCol="0">
            <a:spAutoFit/>
          </a:bodyPr>
          <a:lstStyle/>
          <a:p>
            <a:r>
              <a:rPr lang="en-US" b="1" dirty="0"/>
              <a:t>SEBASTIEN (7 years old) in 2020, coming from a village near </a:t>
            </a:r>
            <a:r>
              <a:rPr lang="en-US" b="1" dirty="0" err="1"/>
              <a:t>Fianarantsoa</a:t>
            </a:r>
            <a:r>
              <a:rPr lang="en-US" b="1" dirty="0"/>
              <a:t>. He was crying all the time because of the pain from his sick eye and someone who went on a mission to his village who contacted Compassion and sent the first photo. He was treated for 8 months in </a:t>
            </a:r>
            <a:r>
              <a:rPr lang="en-US" b="1" dirty="0" err="1"/>
              <a:t>Tana</a:t>
            </a:r>
            <a:r>
              <a:rPr lang="en-US" b="1" dirty="0"/>
              <a:t> with chemotherapy sessions and surgery and finally an ocular prosthesis. His right eye can no longer see but he is fine and happy. He smiled again and that is our joy. (Support cost around 10 million </a:t>
            </a:r>
            <a:r>
              <a:rPr lang="en-US" b="1" dirty="0" err="1"/>
              <a:t>ariary</a:t>
            </a:r>
            <a:r>
              <a:rPr lang="en-US" b="1" dirty="0"/>
              <a:t>)</a:t>
            </a:r>
            <a:endParaRPr lang="fr-FR" b="1" dirty="0"/>
          </a:p>
        </p:txBody>
      </p:sp>
      <p:pic>
        <p:nvPicPr>
          <p:cNvPr id="4"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76215" y="0"/>
            <a:ext cx="2115785" cy="1617953"/>
          </a:xfrm>
          <a:prstGeom prst="rect">
            <a:avLst/>
          </a:prstGeom>
        </p:spPr>
      </p:pic>
    </p:spTree>
    <p:extLst>
      <p:ext uri="{BB962C8B-B14F-4D97-AF65-F5344CB8AC3E}">
        <p14:creationId xmlns:p14="http://schemas.microsoft.com/office/powerpoint/2010/main" val="4016630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HealthFitness">
      <a:dk1>
        <a:srgbClr val="595959"/>
      </a:dk1>
      <a:lt1>
        <a:sysClr val="window" lastClr="FFFFFF"/>
      </a:lt1>
      <a:dk2>
        <a:srgbClr val="000000"/>
      </a:dk2>
      <a:lt2>
        <a:srgbClr val="DDDDDD"/>
      </a:lt2>
      <a:accent1>
        <a:srgbClr val="87A91B"/>
      </a:accent1>
      <a:accent2>
        <a:srgbClr val="FBCE11"/>
      </a:accent2>
      <a:accent3>
        <a:srgbClr val="446ED8"/>
      </a:accent3>
      <a:accent4>
        <a:srgbClr val="9D22E2"/>
      </a:accent4>
      <a:accent5>
        <a:srgbClr val="FE9E00"/>
      </a:accent5>
      <a:accent6>
        <a:srgbClr val="DF5327"/>
      </a:accent6>
      <a:hlink>
        <a:srgbClr val="446ED8"/>
      </a:hlink>
      <a:folHlink>
        <a:srgbClr val="828282"/>
      </a:folHlink>
    </a:clrScheme>
    <a:fontScheme name="Calibri Light">
      <a:majorFont>
        <a:latin typeface="Calibri Light"/>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HealthFitness">
      <a:dk1>
        <a:srgbClr val="595959"/>
      </a:dk1>
      <a:lt1>
        <a:sysClr val="window" lastClr="FFFFFF"/>
      </a:lt1>
      <a:dk2>
        <a:srgbClr val="000000"/>
      </a:dk2>
      <a:lt2>
        <a:srgbClr val="DDDDDD"/>
      </a:lt2>
      <a:accent1>
        <a:srgbClr val="87A91B"/>
      </a:accent1>
      <a:accent2>
        <a:srgbClr val="FBCE11"/>
      </a:accent2>
      <a:accent3>
        <a:srgbClr val="446ED8"/>
      </a:accent3>
      <a:accent4>
        <a:srgbClr val="9D22E2"/>
      </a:accent4>
      <a:accent5>
        <a:srgbClr val="FE9E00"/>
      </a:accent5>
      <a:accent6>
        <a:srgbClr val="DF5327"/>
      </a:accent6>
      <a:hlink>
        <a:srgbClr val="446ED8"/>
      </a:hlink>
      <a:folHlink>
        <a:srgbClr val="828282"/>
      </a:folHlink>
    </a:clrScheme>
    <a:fontScheme name="Calibri Light">
      <a:majorFont>
        <a:latin typeface="Calibri Light"/>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997</TotalTime>
  <Words>1747</Words>
  <Application>Microsoft Office PowerPoint</Application>
  <PresentationFormat>Widescreen</PresentationFormat>
  <Paragraphs>79</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COMPASSION MADAGASCAR  All they asked was that we should continue to remember the poor, the very thing I had been eager to do all along. Galatians 2:10 </vt:lpstr>
      <vt:lpstr>WHY COMPASSION MADAGASCAR ?</vt:lpstr>
      <vt:lpstr>THE REALITY IN MADAGASCAR HOSPITAL</vt:lpstr>
      <vt:lpstr>Our Projects </vt:lpstr>
      <vt:lpstr>Sunshine  ’’shining a light of health in the dark world of disease’’</vt:lpstr>
      <vt:lpstr>PowerPoint Presentation</vt:lpstr>
      <vt:lpstr>Success Story</vt:lpstr>
      <vt:lpstr>PowerPoint Presentation</vt:lpstr>
      <vt:lpstr>PowerPoint Presentation</vt:lpstr>
      <vt:lpstr>PowerPoint Presentation</vt:lpstr>
      <vt:lpstr>PowerPoint Presentation</vt:lpstr>
      <vt:lpstr>PowerPoint Presentation</vt:lpstr>
      <vt:lpstr>KMCC Kangaroo Mother Care Center </vt:lpstr>
      <vt:lpstr>Support for 130 children at Primary Public School Ambatomena</vt:lpstr>
      <vt:lpstr>Foreign Language training</vt:lpstr>
      <vt:lpstr>Other programs</vt:lpstr>
      <vt:lpstr>Current situation (January 2022)</vt:lpstr>
      <vt:lpstr>Our goals:</vt:lpstr>
      <vt:lpstr>PowerPoint Presentation</vt:lpstr>
      <vt:lpstr>PowerPoint Presentation</vt:lpstr>
      <vt:lpstr>PowerPoint Presentation</vt:lpstr>
      <vt:lpstr>Thank you very much for your precious time!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COMPASSION MADAGASCAR</dc:title>
  <dc:creator>Microsoft account</dc:creator>
  <cp:lastModifiedBy>Malou Holly</cp:lastModifiedBy>
  <cp:revision>51</cp:revision>
  <dcterms:created xsi:type="dcterms:W3CDTF">2021-02-09T16:27:24Z</dcterms:created>
  <dcterms:modified xsi:type="dcterms:W3CDTF">2022-02-22T20:08:38Z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ies>
</file>